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9"/>
  </p:notesMasterIdLst>
  <p:sldIdLst>
    <p:sldId id="269" r:id="rId2"/>
    <p:sldId id="292" r:id="rId3"/>
    <p:sldId id="509" r:id="rId4"/>
    <p:sldId id="513" r:id="rId5"/>
    <p:sldId id="342" r:id="rId6"/>
    <p:sldId id="321" r:id="rId7"/>
    <p:sldId id="521" r:id="rId8"/>
    <p:sldId id="330" r:id="rId9"/>
    <p:sldId id="320" r:id="rId10"/>
    <p:sldId id="522" r:id="rId11"/>
    <p:sldId id="467" r:id="rId12"/>
    <p:sldId id="447" r:id="rId13"/>
    <p:sldId id="486" r:id="rId14"/>
    <p:sldId id="478" r:id="rId15"/>
    <p:sldId id="470" r:id="rId16"/>
    <p:sldId id="493" r:id="rId17"/>
    <p:sldId id="488" r:id="rId18"/>
    <p:sldId id="533" r:id="rId19"/>
    <p:sldId id="512" r:id="rId20"/>
    <p:sldId id="529" r:id="rId21"/>
    <p:sldId id="505" r:id="rId22"/>
    <p:sldId id="525" r:id="rId23"/>
    <p:sldId id="532" r:id="rId24"/>
    <p:sldId id="534" r:id="rId25"/>
    <p:sldId id="539" r:id="rId26"/>
    <p:sldId id="537" r:id="rId27"/>
    <p:sldId id="538" r:id="rId28"/>
    <p:sldId id="345" r:id="rId29"/>
    <p:sldId id="347" r:id="rId30"/>
    <p:sldId id="523" r:id="rId31"/>
    <p:sldId id="416" r:id="rId32"/>
    <p:sldId id="524" r:id="rId33"/>
    <p:sldId id="510" r:id="rId34"/>
    <p:sldId id="469" r:id="rId35"/>
    <p:sldId id="456" r:id="rId36"/>
    <p:sldId id="483" r:id="rId37"/>
    <p:sldId id="435" r:id="rId38"/>
    <p:sldId id="494" r:id="rId39"/>
    <p:sldId id="531" r:id="rId40"/>
    <p:sldId id="528" r:id="rId41"/>
    <p:sldId id="526" r:id="rId42"/>
    <p:sldId id="544" r:id="rId43"/>
    <p:sldId id="541" r:id="rId44"/>
    <p:sldId id="542" r:id="rId45"/>
    <p:sldId id="451" r:id="rId46"/>
    <p:sldId id="515" r:id="rId47"/>
    <p:sldId id="294" r:id="rId48"/>
    <p:sldId id="516" r:id="rId49"/>
    <p:sldId id="514" r:id="rId50"/>
    <p:sldId id="372" r:id="rId51"/>
    <p:sldId id="518" r:id="rId52"/>
    <p:sldId id="520" r:id="rId53"/>
    <p:sldId id="380" r:id="rId54"/>
    <p:sldId id="381" r:id="rId55"/>
    <p:sldId id="296" r:id="rId56"/>
    <p:sldId id="286" r:id="rId57"/>
    <p:sldId id="348" r:id="rId58"/>
    <p:sldId id="535" r:id="rId59"/>
    <p:sldId id="536" r:id="rId60"/>
    <p:sldId id="543" r:id="rId61"/>
    <p:sldId id="517" r:id="rId62"/>
    <p:sldId id="373" r:id="rId63"/>
    <p:sldId id="374" r:id="rId64"/>
    <p:sldId id="375" r:id="rId65"/>
    <p:sldId id="376" r:id="rId66"/>
    <p:sldId id="379" r:id="rId67"/>
    <p:sldId id="37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2"/>
    <a:srgbClr val="E6E6E6"/>
    <a:srgbClr val="95A0A4"/>
    <a:srgbClr val="8E9393"/>
    <a:srgbClr val="8E93AE"/>
    <a:srgbClr val="3A9A2D"/>
    <a:srgbClr val="5F3F85"/>
    <a:srgbClr val="CA4546"/>
    <a:srgbClr val="B60805"/>
    <a:srgbClr val="93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71" autoAdjust="0"/>
    <p:restoredTop sz="82213" autoAdjust="0"/>
  </p:normalViewPr>
  <p:slideViewPr>
    <p:cSldViewPr snapToGrid="0">
      <p:cViewPr varScale="1">
        <p:scale>
          <a:sx n="67" d="100"/>
          <a:sy n="67" d="100"/>
        </p:scale>
        <p:origin x="220"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2024/3/27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7372350" y="6356350"/>
            <a:ext cx="4236472" cy="338554"/>
          </a:xfrm>
          <a:prstGeom prst="rect">
            <a:avLst/>
          </a:prstGeom>
          <a:noFill/>
        </p:spPr>
        <p:txBody>
          <a:bodyPr wrap="square">
            <a:spAutoFit/>
          </a:bodyPr>
          <a:lstStyle/>
          <a:p>
            <a:pPr algn="r"/>
            <a:r>
              <a:rPr lang="en-US" altLang="ja-JP" sz="800" dirty="0">
                <a:solidFill>
                  <a:schemeClr val="bg1">
                    <a:lumMod val="75000"/>
                  </a:schemeClr>
                </a:solidFill>
              </a:rPr>
              <a:t>| YHQ_INV_BD19-INV-08_009_20240322_145494_JP | 2024 03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7" Type="http://schemas.openxmlformats.org/officeDocument/2006/relationships/image" Target="../media/image110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000.png"/><Relationship Id="rId5" Type="http://schemas.openxmlformats.org/officeDocument/2006/relationships/image" Target="../media/image910.png"/><Relationship Id="rId4" Type="http://schemas.openxmlformats.org/officeDocument/2006/relationships/image" Target="../media/image7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3.png"/><Relationship Id="rId18" Type="http://schemas.openxmlformats.org/officeDocument/2006/relationships/image" Target="../media/image280.png"/><Relationship Id="rId3" Type="http://schemas.openxmlformats.org/officeDocument/2006/relationships/image" Target="../media/image11.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image" Target="../media/image10.png"/><Relationship Id="rId16" Type="http://schemas.openxmlformats.org/officeDocument/2006/relationships/image" Target="../media/image260.png"/><Relationship Id="rId1" Type="http://schemas.openxmlformats.org/officeDocument/2006/relationships/slideLayout" Target="../slideLayouts/slideLayout1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12.png"/><Relationship Id="rId9" Type="http://schemas.openxmlformats.org/officeDocument/2006/relationships/image" Target="../media/image190.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32.png"/><Relationship Id="rId12" Type="http://schemas.openxmlformats.org/officeDocument/2006/relationships/image" Target="../media/image18.png"/><Relationship Id="rId2" Type="http://schemas.openxmlformats.org/officeDocument/2006/relationships/image" Target="../media/image15.png"/><Relationship Id="rId16" Type="http://schemas.openxmlformats.org/officeDocument/2006/relationships/image" Target="../media/image223.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9.png"/><Relationship Id="rId15" Type="http://schemas.openxmlformats.org/officeDocument/2006/relationships/image" Target="../media/image213.png"/><Relationship Id="rId10" Type="http://schemas.openxmlformats.org/officeDocument/2006/relationships/image" Target="../media/image162.png"/><Relationship Id="rId4" Type="http://schemas.openxmlformats.org/officeDocument/2006/relationships/image" Target="../media/image103.png"/><Relationship Id="rId9" Type="http://schemas.openxmlformats.org/officeDocument/2006/relationships/image" Target="../media/image152.png"/><Relationship Id="rId14" Type="http://schemas.openxmlformats.org/officeDocument/2006/relationships/image" Target="../media/image202.png"/></Relationships>
</file>

<file path=ppt/slides/_rels/slide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40.png"/><Relationship Id="rId12" Type="http://schemas.openxmlformats.org/officeDocument/2006/relationships/image" Target="../media/image38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70.png"/><Relationship Id="rId5" Type="http://schemas.openxmlformats.org/officeDocument/2006/relationships/image" Target="../media/image29.png"/><Relationship Id="rId10" Type="http://schemas.openxmlformats.org/officeDocument/2006/relationships/image" Target="../media/image360.png"/><Relationship Id="rId4" Type="http://schemas.openxmlformats.org/officeDocument/2006/relationships/image" Target="../media/image23.png"/><Relationship Id="rId9" Type="http://schemas.openxmlformats.org/officeDocument/2006/relationships/image" Target="../media/image350.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32.emf"/><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image" Target="../media/image31.emf"/><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33.png"/><Relationship Id="rId5" Type="http://schemas.openxmlformats.org/officeDocument/2006/relationships/image" Target="../media/image90.png"/><Relationship Id="rId15" Type="http://schemas.openxmlformats.org/officeDocument/2006/relationships/image" Target="../media/image31.png"/><Relationship Id="rId10" Type="http://schemas.openxmlformats.org/officeDocument/2006/relationships/image" Target="../media/image301.png"/><Relationship Id="rId9" Type="http://schemas.openxmlformats.org/officeDocument/2006/relationships/image" Target="../media/image292.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7.emf"/><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36.emf"/><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35.emf"/><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0.emf"/><Relationship Id="rId7"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12.xml"/><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0.pn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57.jpeg"/><Relationship Id="rId11" Type="http://schemas.openxmlformats.org/officeDocument/2006/relationships/image" Target="../media/image62.jpg"/><Relationship Id="rId5" Type="http://schemas.openxmlformats.org/officeDocument/2006/relationships/image" Target="../media/image56.jpeg"/><Relationship Id="rId10" Type="http://schemas.openxmlformats.org/officeDocument/2006/relationships/image" Target="../media/image61.jpg"/><Relationship Id="rId4" Type="http://schemas.openxmlformats.org/officeDocument/2006/relationships/image" Target="../media/image55.jpeg"/><Relationship Id="rId9" Type="http://schemas.openxmlformats.org/officeDocument/2006/relationships/image" Target="../media/image60.jpeg"/></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6.jpg"/><Relationship Id="rId4" Type="http://schemas.openxmlformats.org/officeDocument/2006/relationships/image" Target="../media/image65.jp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jp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4.jp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92.png"/></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18" Type="http://schemas.openxmlformats.org/officeDocument/2006/relationships/image" Target="../media/image291.png"/><Relationship Id="rId26" Type="http://schemas.openxmlformats.org/officeDocument/2006/relationships/image" Target="../media/image371.png"/><Relationship Id="rId3" Type="http://schemas.openxmlformats.org/officeDocument/2006/relationships/image" Target="../media/image98.png"/><Relationship Id="rId21" Type="http://schemas.openxmlformats.org/officeDocument/2006/relationships/image" Target="../media/image320.png"/><Relationship Id="rId7" Type="http://schemas.openxmlformats.org/officeDocument/2006/relationships/image" Target="../media/image130.png"/><Relationship Id="rId12" Type="http://schemas.openxmlformats.org/officeDocument/2006/relationships/image" Target="../media/image181.png"/><Relationship Id="rId17" Type="http://schemas.openxmlformats.org/officeDocument/2006/relationships/image" Target="../media/image230.png"/><Relationship Id="rId25" Type="http://schemas.openxmlformats.org/officeDocument/2006/relationships/image" Target="../media/image361.png"/><Relationship Id="rId2" Type="http://schemas.openxmlformats.org/officeDocument/2006/relationships/image" Target="../media/image810.png"/><Relationship Id="rId16" Type="http://schemas.openxmlformats.org/officeDocument/2006/relationships/image" Target="../media/image221.png"/><Relationship Id="rId20"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71.png"/><Relationship Id="rId24" Type="http://schemas.openxmlformats.org/officeDocument/2006/relationships/image" Target="../media/image35.png"/><Relationship Id="rId5" Type="http://schemas.openxmlformats.org/officeDocument/2006/relationships/image" Target="../media/image112.png"/><Relationship Id="rId15" Type="http://schemas.openxmlformats.org/officeDocument/2006/relationships/image" Target="../media/image211.png"/><Relationship Id="rId23" Type="http://schemas.openxmlformats.org/officeDocument/2006/relationships/image" Target="../media/image341.png"/><Relationship Id="rId10" Type="http://schemas.openxmlformats.org/officeDocument/2006/relationships/image" Target="../media/image161.png"/><Relationship Id="rId19" Type="http://schemas.openxmlformats.org/officeDocument/2006/relationships/image" Target="../media/image300.png"/><Relationship Id="rId4" Type="http://schemas.openxmlformats.org/officeDocument/2006/relationships/image" Target="../media/image105.png"/><Relationship Id="rId9" Type="http://schemas.openxmlformats.org/officeDocument/2006/relationships/image" Target="../media/image151.png"/><Relationship Id="rId14" Type="http://schemas.openxmlformats.org/officeDocument/2006/relationships/image" Target="../media/image201.png"/><Relationship Id="rId22" Type="http://schemas.openxmlformats.org/officeDocument/2006/relationships/image" Target="../media/image330.png"/></Relationships>
</file>

<file path=ppt/slides/_rels/slide29.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450.png"/><Relationship Id="rId5" Type="http://schemas.openxmlformats.org/officeDocument/2006/relationships/image" Target="../media/image441.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80.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81.png"/><Relationship Id="rId10" Type="http://schemas.openxmlformats.org/officeDocument/2006/relationships/image" Target="../media/image82.png"/><Relationship Id="rId4" Type="http://schemas.openxmlformats.org/officeDocument/2006/relationships/image" Target="../media/image510.png"/><Relationship Id="rId9" Type="http://schemas.openxmlformats.org/officeDocument/2006/relationships/image" Target="../media/image560.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5.png"/><Relationship Id="rId18" Type="http://schemas.openxmlformats.org/officeDocument/2006/relationships/image" Target="../media/image101.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4.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1.png"/><Relationship Id="rId7" Type="http://schemas.openxmlformats.org/officeDocument/2006/relationships/image" Target="../media/image1210.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10.png"/><Relationship Id="rId11" Type="http://schemas.openxmlformats.org/officeDocument/2006/relationships/image" Target="../media/image111.png"/><Relationship Id="rId5" Type="http://schemas.openxmlformats.org/officeDocument/2006/relationships/image" Target="../media/image1060.png"/><Relationship Id="rId15" Type="http://schemas.openxmlformats.org/officeDocument/2006/relationships/image" Target="../media/image440.png"/><Relationship Id="rId10" Type="http://schemas.openxmlformats.org/officeDocument/2006/relationships/image" Target="../media/image110.png"/><Relationship Id="rId4" Type="http://schemas.openxmlformats.org/officeDocument/2006/relationships/image" Target="../media/image911.png"/><Relationship Id="rId9" Type="http://schemas.openxmlformats.org/officeDocument/2006/relationships/image" Target="../media/image141.png"/><Relationship Id="rId14" Type="http://schemas.openxmlformats.org/officeDocument/2006/relationships/image" Target="../media/image1910.png"/></Relationships>
</file>

<file path=ppt/slides/_rels/slide3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115.png"/><Relationship Id="rId7" Type="http://schemas.openxmlformats.org/officeDocument/2006/relationships/image" Target="../media/image41.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117.png"/><Relationship Id="rId10" Type="http://schemas.openxmlformats.org/officeDocument/2006/relationships/image" Target="../media/image820.png"/><Relationship Id="rId4" Type="http://schemas.openxmlformats.org/officeDocument/2006/relationships/image" Target="../media/image116.png"/><Relationship Id="rId9" Type="http://schemas.openxmlformats.org/officeDocument/2006/relationships/image" Target="../media/image801.png"/></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5.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4.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26.png"/><Relationship Id="rId11" Type="http://schemas.openxmlformats.org/officeDocument/2006/relationships/image" Target="../media/image133.png"/><Relationship Id="rId5" Type="http://schemas.openxmlformats.org/officeDocument/2006/relationships/image" Target="../media/image125.png"/><Relationship Id="rId10" Type="http://schemas.openxmlformats.org/officeDocument/2006/relationships/image" Target="../media/image119.emf"/><Relationship Id="rId4" Type="http://schemas.openxmlformats.org/officeDocument/2006/relationships/image" Target="../media/image124.png"/><Relationship Id="rId9" Type="http://schemas.openxmlformats.org/officeDocument/2006/relationships/image" Target="../media/image118.png"/><Relationship Id="rId14" Type="http://schemas.openxmlformats.org/officeDocument/2006/relationships/image" Target="../media/image1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40.png"/><Relationship Id="rId18" Type="http://schemas.openxmlformats.org/officeDocument/2006/relationships/image" Target="../media/image123.jpg"/><Relationship Id="rId26" Type="http://schemas.openxmlformats.org/officeDocument/2006/relationships/image" Target="../media/image153.png"/><Relationship Id="rId3" Type="http://schemas.openxmlformats.org/officeDocument/2006/relationships/image" Target="../media/image121.jpg"/><Relationship Id="rId21"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130.png"/><Relationship Id="rId17" Type="http://schemas.openxmlformats.org/officeDocument/2006/relationships/image" Target="../media/image122.jpg"/><Relationship Id="rId25" Type="http://schemas.openxmlformats.org/officeDocument/2006/relationships/image" Target="../media/image149.png"/><Relationship Id="rId2" Type="http://schemas.openxmlformats.org/officeDocument/2006/relationships/image" Target="../media/image120.jpg"/><Relationship Id="rId16" Type="http://schemas.openxmlformats.org/officeDocument/2006/relationships/image" Target="../media/image1380.png"/><Relationship Id="rId20" Type="http://schemas.openxmlformats.org/officeDocument/2006/relationships/image" Target="../media/image1440.png"/><Relationship Id="rId1" Type="http://schemas.openxmlformats.org/officeDocument/2006/relationships/slideLayout" Target="../slideLayouts/slideLayout12.xml"/><Relationship Id="rId6" Type="http://schemas.openxmlformats.org/officeDocument/2006/relationships/image" Target="../media/image138.png"/><Relationship Id="rId11" Type="http://schemas.openxmlformats.org/officeDocument/2006/relationships/image" Target="../media/image1101.png"/><Relationship Id="rId24" Type="http://schemas.openxmlformats.org/officeDocument/2006/relationships/image" Target="../media/image148.png"/><Relationship Id="rId5" Type="http://schemas.openxmlformats.org/officeDocument/2006/relationships/image" Target="../media/image137.png"/><Relationship Id="rId15" Type="http://schemas.openxmlformats.org/officeDocument/2006/relationships/image" Target="../media/image144.png"/><Relationship Id="rId23" Type="http://schemas.openxmlformats.org/officeDocument/2006/relationships/image" Target="../media/image147.png"/><Relationship Id="rId28" Type="http://schemas.openxmlformats.org/officeDocument/2006/relationships/image" Target="../media/image155.png"/><Relationship Id="rId10" Type="http://schemas.openxmlformats.org/officeDocument/2006/relationships/image" Target="../media/image1090.png"/><Relationship Id="rId19" Type="http://schemas.openxmlformats.org/officeDocument/2006/relationships/image" Target="../media/image1430.png"/><Relationship Id="rId4" Type="http://schemas.openxmlformats.org/officeDocument/2006/relationships/image" Target="../media/image129.png"/><Relationship Id="rId9" Type="http://schemas.openxmlformats.org/officeDocument/2006/relationships/image" Target="../media/image1080.png"/><Relationship Id="rId14" Type="http://schemas.openxmlformats.org/officeDocument/2006/relationships/image" Target="../media/image143.png"/><Relationship Id="rId22" Type="http://schemas.openxmlformats.org/officeDocument/2006/relationships/image" Target="../media/image146.png"/><Relationship Id="rId27" Type="http://schemas.openxmlformats.org/officeDocument/2006/relationships/image" Target="../media/image154.png"/></Relationships>
</file>

<file path=ppt/slides/_rels/slide4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7.png"/><Relationship Id="rId7" Type="http://schemas.openxmlformats.org/officeDocument/2006/relationships/image" Target="../media/image164.png"/><Relationship Id="rId2" Type="http://schemas.openxmlformats.org/officeDocument/2006/relationships/image" Target="../media/image156.png"/><Relationship Id="rId1" Type="http://schemas.openxmlformats.org/officeDocument/2006/relationships/slideLayout" Target="../slideLayouts/slideLayout12.xml"/><Relationship Id="rId6" Type="http://schemas.openxmlformats.org/officeDocument/2006/relationships/image" Target="../media/image163.png"/><Relationship Id="rId5" Type="http://schemas.openxmlformats.org/officeDocument/2006/relationships/image" Target="../media/image159.png"/><Relationship Id="rId4" Type="http://schemas.openxmlformats.org/officeDocument/2006/relationships/image" Target="../media/image158.png"/></Relationships>
</file>

<file path=ppt/slides/_rels/slide42.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3.png"/><Relationship Id="rId2" Type="http://schemas.openxmlformats.org/officeDocument/2006/relationships/image" Target="../media/image166.png"/><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69.png"/><Relationship Id="rId4" Type="http://schemas.openxmlformats.org/officeDocument/2006/relationships/image" Target="../media/image168.png"/></Relationships>
</file>

<file path=ppt/slides/_rels/slide43.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image" Target="../media/image167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76.svg"/><Relationship Id="rId7" Type="http://schemas.openxmlformats.org/officeDocument/2006/relationships/image" Target="../media/image180.svg"/><Relationship Id="rId2"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81.png"/><Relationship Id="rId3" Type="http://schemas.openxmlformats.org/officeDocument/2006/relationships/image" Target="../media/image660.png"/><Relationship Id="rId7" Type="http://schemas.openxmlformats.org/officeDocument/2006/relationships/image" Target="../media/image721.png"/><Relationship Id="rId12" Type="http://schemas.openxmlformats.org/officeDocument/2006/relationships/image" Target="../media/image770.png"/><Relationship Id="rId2" Type="http://schemas.openxmlformats.org/officeDocument/2006/relationships/image" Target="../media/image650.png"/><Relationship Id="rId1" Type="http://schemas.openxmlformats.org/officeDocument/2006/relationships/slideLayout" Target="../slideLayouts/slideLayout12.xml"/><Relationship Id="rId6" Type="http://schemas.openxmlformats.org/officeDocument/2006/relationships/image" Target="../media/image710.png"/><Relationship Id="rId11" Type="http://schemas.openxmlformats.org/officeDocument/2006/relationships/image" Target="../media/image760.png"/><Relationship Id="rId5" Type="http://schemas.openxmlformats.org/officeDocument/2006/relationships/image" Target="../media/image700.png"/><Relationship Id="rId15" Type="http://schemas.openxmlformats.org/officeDocument/2006/relationships/image" Target="../media/image802.png"/><Relationship Id="rId10" Type="http://schemas.openxmlformats.org/officeDocument/2006/relationships/image" Target="../media/image750.png"/><Relationship Id="rId4" Type="http://schemas.openxmlformats.org/officeDocument/2006/relationships/image" Target="../media/image690.png"/><Relationship Id="rId9" Type="http://schemas.openxmlformats.org/officeDocument/2006/relationships/image" Target="../media/image740.png"/><Relationship Id="rId14" Type="http://schemas.openxmlformats.org/officeDocument/2006/relationships/image" Target="../media/image790.png"/></Relationships>
</file>

<file path=ppt/slides/_rels/slide5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1490.png"/><Relationship Id="rId7" Type="http://schemas.openxmlformats.org/officeDocument/2006/relationships/image" Target="../media/image1540.png"/><Relationship Id="rId2" Type="http://schemas.openxmlformats.org/officeDocument/2006/relationships/image" Target="../media/image1480.png"/><Relationship Id="rId1" Type="http://schemas.openxmlformats.org/officeDocument/2006/relationships/slideLayout" Target="../slideLayouts/slideLayout12.xml"/><Relationship Id="rId6" Type="http://schemas.openxmlformats.org/officeDocument/2006/relationships/image" Target="../media/image1530.png"/><Relationship Id="rId5" Type="http://schemas.openxmlformats.org/officeDocument/2006/relationships/image" Target="../media/image840.png"/><Relationship Id="rId4" Type="http://schemas.openxmlformats.org/officeDocument/2006/relationships/image" Target="../media/image830.png"/><Relationship Id="rId9" Type="http://schemas.openxmlformats.org/officeDocument/2006/relationships/image" Target="../media/image15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596541"/>
            <a:ext cx="6512266" cy="1772496"/>
          </a:xfrm>
        </p:spPr>
        <p:txBody>
          <a:bodyPr/>
          <a:lstStyle/>
          <a:p>
            <a:r>
              <a:rPr lang="ja-JP" altLang="en-US" dirty="0"/>
              <a:t>メタヒューリスティクス最適化手法の</a:t>
            </a:r>
            <a:br>
              <a:rPr lang="en-US" altLang="ja-JP" dirty="0"/>
            </a:br>
            <a:r>
              <a:rPr lang="ja-JP" altLang="en-US" dirty="0"/>
              <a:t>基礎アルゴリズム開発</a:t>
            </a:r>
            <a:br>
              <a:rPr lang="en-US" altLang="ja-JP" dirty="0"/>
            </a:br>
            <a:r>
              <a:rPr lang="ja-JP" altLang="en-US" dirty="0"/>
              <a:t>最終成果報告資料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2024</a:t>
            </a:r>
            <a:r>
              <a:rPr lang="ja-JP" altLang="en-US" dirty="0"/>
              <a:t>年</a:t>
            </a:r>
            <a:r>
              <a:rPr lang="en-US" altLang="ja-JP" dirty="0"/>
              <a:t>3</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1714566"/>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2020</a:t>
            </a:r>
            <a:r>
              <a:rPr lang="ja-JP" altLang="en-US" sz="2400" dirty="0">
                <a:solidFill>
                  <a:schemeClr val="bg1"/>
                </a:solidFill>
              </a:rPr>
              <a:t>年度～</a:t>
            </a:r>
            <a:r>
              <a:rPr lang="en-US" altLang="ja-JP" sz="2400" dirty="0">
                <a:solidFill>
                  <a:schemeClr val="bg1"/>
                </a:solidFill>
              </a:rPr>
              <a:t>2024</a:t>
            </a:r>
            <a:r>
              <a:rPr lang="ja-JP" altLang="en-US" sz="2400" dirty="0">
                <a:solidFill>
                  <a:schemeClr val="bg1"/>
                </a:solidFill>
              </a:rPr>
              <a:t>年度 </a:t>
            </a:r>
            <a:endParaRPr lang="en-US" altLang="ja-JP" sz="2400" dirty="0">
              <a:solidFill>
                <a:schemeClr val="bg1"/>
              </a:solidFill>
            </a:endParaRPr>
          </a:p>
          <a:p>
            <a:pPr marL="0" indent="0">
              <a:buNone/>
            </a:pPr>
            <a:r>
              <a:rPr lang="ja-JP" altLang="en-US" sz="2400" dirty="0">
                <a:solidFill>
                  <a:schemeClr val="bg1"/>
                </a:solidFill>
              </a:rPr>
              <a:t>東京都立大学 横河電機 共同研究</a:t>
            </a:r>
          </a:p>
        </p:txBody>
      </p:sp>
      <p:sp>
        <p:nvSpPr>
          <p:cNvPr id="2" name="テキスト プレースホルダー 5">
            <a:extLst>
              <a:ext uri="{FF2B5EF4-FFF2-40B4-BE49-F238E27FC236}">
                <a16:creationId xmlns:a16="http://schemas.microsoft.com/office/drawing/2014/main" id="{91F0244D-C123-BF79-F4A6-5ED3CD092B8B}"/>
              </a:ext>
            </a:extLst>
          </p:cNvPr>
          <p:cNvSpPr txBox="1">
            <a:spLocks/>
          </p:cNvSpPr>
          <p:nvPr/>
        </p:nvSpPr>
        <p:spPr>
          <a:xfrm>
            <a:off x="5321552" y="553529"/>
            <a:ext cx="5307863" cy="26721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600"/>
              </a:spcBef>
              <a:buFontTx/>
              <a:buNone/>
              <a:defRPr kumimoji="1"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t>YHQ_INV_BD19-INV-08_009_20240322_145494_JP</a:t>
            </a:r>
            <a:endParaRPr lang="ja-JP" altLang="en-US" dirty="0"/>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4" name="テキスト ボックス 3">
            <a:extLst>
              <a:ext uri="{FF2B5EF4-FFF2-40B4-BE49-F238E27FC236}">
                <a16:creationId xmlns:a16="http://schemas.microsoft.com/office/drawing/2014/main" id="{2FB3A6D3-F3A6-4C34-9DB5-F6EC630567B9}"/>
              </a:ext>
            </a:extLst>
          </p:cNvPr>
          <p:cNvSpPr txBox="1"/>
          <p:nvPr/>
        </p:nvSpPr>
        <p:spPr>
          <a:xfrm>
            <a:off x="367553" y="5827275"/>
            <a:ext cx="5770305" cy="338554"/>
          </a:xfrm>
          <a:prstGeom prst="rect">
            <a:avLst/>
          </a:prstGeom>
          <a:noFill/>
        </p:spPr>
        <p:txBody>
          <a:bodyPr wrap="square" rtlCol="0">
            <a:spAutoFit/>
          </a:bodyPr>
          <a:lstStyle/>
          <a:p>
            <a:r>
              <a:rPr kumimoji="1" lang="en-US" altLang="ja-JP" sz="1600" dirty="0"/>
              <a:t>※</a:t>
            </a:r>
            <a:r>
              <a:rPr kumimoji="1" lang="ja-JP" altLang="en-US" sz="1600" dirty="0"/>
              <a:t>問題規模削減のための実装工夫の検証については割愛</a:t>
            </a:r>
          </a:p>
        </p:txBody>
      </p:sp>
      <p:graphicFrame>
        <p:nvGraphicFramePr>
          <p:cNvPr id="5" name="表 5">
            <a:extLst>
              <a:ext uri="{FF2B5EF4-FFF2-40B4-BE49-F238E27FC236}">
                <a16:creationId xmlns:a16="http://schemas.microsoft.com/office/drawing/2014/main" id="{28666248-C0DB-87CB-04E5-73811B06D3DB}"/>
              </a:ext>
            </a:extLst>
          </p:cNvPr>
          <p:cNvGraphicFramePr>
            <a:graphicFrameLocks noGrp="1"/>
          </p:cNvGraphicFramePr>
          <p:nvPr>
            <p:extLst>
              <p:ext uri="{D42A27DB-BD31-4B8C-83A1-F6EECF244321}">
                <p14:modId xmlns:p14="http://schemas.microsoft.com/office/powerpoint/2010/main" val="3028189564"/>
              </p:ext>
            </p:extLst>
          </p:nvPr>
        </p:nvGraphicFramePr>
        <p:xfrm>
          <a:off x="367553" y="1882634"/>
          <a:ext cx="11483788" cy="3754120"/>
        </p:xfrm>
        <a:graphic>
          <a:graphicData uri="http://schemas.openxmlformats.org/drawingml/2006/table">
            <a:tbl>
              <a:tblPr firstRow="1" bandRow="1">
                <a:tableStyleId>{5C22544A-7EE6-4342-B048-85BDC9FD1C3A}</a:tableStyleId>
              </a:tblPr>
              <a:tblGrid>
                <a:gridCol w="2492188">
                  <a:extLst>
                    <a:ext uri="{9D8B030D-6E8A-4147-A177-3AD203B41FA5}">
                      <a16:colId xmlns:a16="http://schemas.microsoft.com/office/drawing/2014/main" val="2847889217"/>
                    </a:ext>
                  </a:extLst>
                </a:gridCol>
                <a:gridCol w="2662518">
                  <a:extLst>
                    <a:ext uri="{9D8B030D-6E8A-4147-A177-3AD203B41FA5}">
                      <a16:colId xmlns:a16="http://schemas.microsoft.com/office/drawing/2014/main" val="3680977478"/>
                    </a:ext>
                  </a:extLst>
                </a:gridCol>
                <a:gridCol w="6329082">
                  <a:extLst>
                    <a:ext uri="{9D8B030D-6E8A-4147-A177-3AD203B41FA5}">
                      <a16:colId xmlns:a16="http://schemas.microsoft.com/office/drawing/2014/main" val="2726504872"/>
                    </a:ext>
                  </a:extLst>
                </a:gridCol>
              </a:tblGrid>
              <a:tr h="370840">
                <a:tc>
                  <a:txBody>
                    <a:bodyPr/>
                    <a:lstStyle/>
                    <a:p>
                      <a:r>
                        <a:rPr kumimoji="1" lang="ja-JP" altLang="en-US" dirty="0"/>
                        <a:t>検証大項目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検証で用いた問題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検証小項目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124143"/>
                  </a:ext>
                </a:extLst>
              </a:tr>
              <a:tr h="370840">
                <a:tc>
                  <a:txBody>
                    <a:bodyPr/>
                    <a:lstStyle/>
                    <a:p>
                      <a:pPr marL="0" indent="0">
                        <a:buNone/>
                      </a:pPr>
                      <a:r>
                        <a:rPr kumimoji="1" lang="en-US" altLang="ja-JP" sz="1800" dirty="0"/>
                        <a:t>1. </a:t>
                      </a:r>
                      <a:r>
                        <a:rPr kumimoji="1" lang="ja-JP" altLang="en-US" sz="1800" dirty="0"/>
                        <a:t>連続変数・有制約・非線形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42900" indent="-342900">
                        <a:buAutoNum type="arabicParenBoth"/>
                      </a:pPr>
                      <a:r>
                        <a:rPr kumimoji="1" lang="ja-JP" altLang="en-US" dirty="0"/>
                        <a:t>ベンチマーク問題</a:t>
                      </a:r>
                      <a:endParaRPr kumimoji="1" lang="en-US" altLang="ja-JP" dirty="0"/>
                    </a:p>
                    <a:p>
                      <a:pPr marL="0" indent="0">
                        <a:buNone/>
                      </a:pPr>
                      <a:r>
                        <a:rPr kumimoji="1" lang="ja-JP" altLang="en-US" dirty="0"/>
                        <a:t>（担当 都立大 学生）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8000" lvl="2" indent="-144000">
                        <a:buFont typeface="Arial" panose="020B0604020202020204" pitchFamily="34" charset="0"/>
                        <a:buChar char="•"/>
                        <a:defRPr/>
                      </a:pPr>
                      <a:r>
                        <a:rPr lang="en-US" altLang="ja-JP" sz="1800" dirty="0"/>
                        <a:t>1. (</a:t>
                      </a:r>
                      <a:r>
                        <a:rPr lang="en-US" altLang="ja-JP" sz="1800" dirty="0" err="1"/>
                        <a:t>f,v</a:t>
                      </a:r>
                      <a:r>
                        <a:rPr lang="en-US" altLang="ja-JP" sz="1800" dirty="0"/>
                        <a:t>)</a:t>
                      </a:r>
                      <a:r>
                        <a:rPr lang="ja-JP" altLang="en-US" sz="1800" dirty="0"/>
                        <a:t>のパレートフロンティアが狭いベンチマーク問題（安田さん）</a:t>
                      </a:r>
                      <a:endParaRPr lang="en-US" altLang="ja-JP" sz="1800" dirty="0"/>
                    </a:p>
                    <a:p>
                      <a:pPr marL="108000" lvl="2" indent="-144000">
                        <a:buFont typeface="Arial" panose="020B0604020202020204" pitchFamily="34" charset="0"/>
                        <a:buChar char="•"/>
                        <a:defRPr/>
                      </a:pPr>
                      <a:r>
                        <a:rPr lang="en-US" altLang="ja-JP" sz="1800" dirty="0"/>
                        <a:t>2. (</a:t>
                      </a:r>
                      <a:r>
                        <a:rPr lang="en-US" altLang="ja-JP" sz="1800" dirty="0" err="1"/>
                        <a:t>f,v</a:t>
                      </a:r>
                      <a:r>
                        <a:rPr lang="en-US" altLang="ja-JP" sz="1800" dirty="0"/>
                        <a:t>)</a:t>
                      </a:r>
                      <a:r>
                        <a:rPr lang="ja-JP" altLang="en-US" sz="1800" dirty="0"/>
                        <a:t>のスケール性の影響分析（小嶋さん、安田さん）</a:t>
                      </a:r>
                      <a:endParaRPr lang="en-US" altLang="ja-JP" sz="1800" dirty="0"/>
                    </a:p>
                    <a:p>
                      <a:pPr marL="108000" lvl="2" indent="-144000">
                        <a:buFont typeface="Arial" panose="020B0604020202020204" pitchFamily="34" charset="0"/>
                        <a:buChar char="•"/>
                        <a:defRPr/>
                      </a:pPr>
                      <a:r>
                        <a:rPr lang="en-US" altLang="ja-JP" sz="1800" dirty="0"/>
                        <a:t>3. (</a:t>
                      </a:r>
                      <a:r>
                        <a:rPr lang="en-US" altLang="ja-JP" sz="1800" dirty="0" err="1"/>
                        <a:t>f,v</a:t>
                      </a:r>
                      <a:r>
                        <a:rPr lang="en-US" altLang="ja-JP" sz="1800" dirty="0"/>
                        <a:t>)</a:t>
                      </a:r>
                      <a:r>
                        <a:rPr lang="ja-JP" altLang="en-US" sz="1800" dirty="0"/>
                        <a:t>のパレートフロンティアの広さと実行可能領域の非連結性の影響分析（宇津本さん）</a:t>
                      </a:r>
                      <a:endParaRPr lang="en-US" altLang="ja-JP" sz="1800" dirty="0"/>
                    </a:p>
                    <a:p>
                      <a:pPr marL="108000" lvl="2" indent="-144000">
                        <a:buFont typeface="Arial" panose="020B0604020202020204" pitchFamily="34" charset="0"/>
                        <a:buChar char="•"/>
                        <a:defRPr/>
                      </a:pPr>
                      <a:r>
                        <a:rPr lang="en-US" altLang="ja-JP" sz="1800" dirty="0"/>
                        <a:t>4. </a:t>
                      </a:r>
                      <a:r>
                        <a:rPr lang="ja-JP" altLang="en-US" sz="1800" dirty="0"/>
                        <a:t>有制約問題における外部アーカイブの影響分析（佐藤さん）</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8699367"/>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kumimoji="1" lang="en-US" altLang="ja-JP" dirty="0"/>
                        <a:t>(2) </a:t>
                      </a:r>
                      <a:r>
                        <a:rPr kumimoji="1" lang="ja-JP" altLang="en-US" dirty="0"/>
                        <a:t>プラント運転計画問題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紙パルプ蒸解工程運転計画問題</a:t>
                      </a:r>
                      <a:endParaRPr lang="en-US" altLang="ja-JP" sz="1800" dirty="0"/>
                    </a:p>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2. </a:t>
                      </a:r>
                      <a:r>
                        <a:rPr lang="ja-JP" altLang="en-US" sz="1800" dirty="0"/>
                        <a:t>再生水</a:t>
                      </a:r>
                      <a:r>
                        <a:rPr lang="en-US" altLang="ja-JP" sz="1800" dirty="0"/>
                        <a:t>RO</a:t>
                      </a:r>
                      <a:r>
                        <a:rPr lang="ja-JP" altLang="en-US" sz="1800" dirty="0"/>
                        <a:t>運転計画問題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5847308"/>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kumimoji="1" lang="en-US" altLang="ja-JP" dirty="0"/>
                        <a:t>(3) </a:t>
                      </a:r>
                      <a:r>
                        <a:rPr kumimoji="1" lang="ja-JP" altLang="en-US" dirty="0"/>
                        <a:t>データ駆動制約問題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lvl="2" indent="-144000">
                        <a:buFont typeface="Arial" panose="020B0604020202020204" pitchFamily="34" charset="0"/>
                        <a:buChar char="•"/>
                        <a:defRPr/>
                      </a:pPr>
                      <a:r>
                        <a:rPr lang="en-US" altLang="ja-JP" sz="1800" dirty="0"/>
                        <a:t>1. </a:t>
                      </a:r>
                      <a:r>
                        <a:rPr lang="en-US" altLang="ja-JP" sz="1800" dirty="0" err="1"/>
                        <a:t>AutoEncoder</a:t>
                      </a:r>
                      <a:r>
                        <a:rPr lang="ja-JP" altLang="en-US" sz="1800" dirty="0"/>
                        <a:t>で抽出した制約問題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83851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混合変数・無制約・非線形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dirty="0"/>
                        <a:t>非凸ベンチマーク問題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0"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非凸関数に混合変数を設定した問題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494489"/>
                  </a:ext>
                </a:extLst>
              </a:tr>
            </a:tbl>
          </a:graphicData>
        </a:graphic>
      </p:graphicFrame>
      <p:sp>
        <p:nvSpPr>
          <p:cNvPr id="6" name="テキスト プレースホルダー 2">
            <a:extLst>
              <a:ext uri="{FF2B5EF4-FFF2-40B4-BE49-F238E27FC236}">
                <a16:creationId xmlns:a16="http://schemas.microsoft.com/office/drawing/2014/main" id="{79E8E9EB-AA4B-2D17-8763-ED0CF9478B12}"/>
              </a:ext>
            </a:extLst>
          </p:cNvPr>
          <p:cNvSpPr txBox="1">
            <a:spLocks/>
          </p:cNvSpPr>
          <p:nvPr/>
        </p:nvSpPr>
        <p:spPr>
          <a:xfrm>
            <a:off x="517054" y="1020575"/>
            <a:ext cx="11400125" cy="6066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各アプローチの手法について、問題を構築して検証した。</a:t>
            </a:r>
            <a:endParaRPr lang="en-US" altLang="ja-JP" sz="2800" dirty="0"/>
          </a:p>
        </p:txBody>
      </p:sp>
    </p:spTree>
    <p:extLst>
      <p:ext uri="{BB962C8B-B14F-4D97-AF65-F5344CB8AC3E}">
        <p14:creationId xmlns:p14="http://schemas.microsoft.com/office/powerpoint/2010/main" val="21236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kumimoji="1" lang="ja-JP" altLang="en-US" sz="2800" dirty="0"/>
                  <a:t>解の評価・比較における</a:t>
                </a: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の扱い方の違いで分類される。</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2"/>
                <a:stretch>
                  <a:fillRect l="-953"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t>AW- MOEA/D</a:t>
            </a:r>
            <a:endParaRPr kumimoji="1" lang="ja-JP" altLang="en-US"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65952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63719" y="466744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5" y="959222"/>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の重み調整則を開発した。</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27211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88863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153D23-CCDC-CFAA-60B1-1E26DF6985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28607"/>
            <a:ext cx="4910552" cy="3242977"/>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凸制約か非凸制約によって性能の優劣が変わる。</a:t>
            </a:r>
            <a:endParaRPr lang="en-US" altLang="ja-JP" sz="2800" dirty="0"/>
          </a:p>
          <a:p>
            <a:pPr lvl="1">
              <a:defRPr/>
            </a:pPr>
            <a:r>
              <a:rPr lang="ja-JP" altLang="en-US" sz="2400" dirty="0"/>
              <a:t>今回の非凸問題は、局所解が一様に広がっているため、局所解に収束しやすい</a:t>
            </a:r>
            <a:endParaRPr lang="en-US" altLang="ja-JP" sz="2400" dirty="0"/>
          </a:p>
          <a:p>
            <a:pPr lvl="1">
              <a:defRPr/>
            </a:pP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476615" y="79109"/>
            <a:ext cx="1416942" cy="584775"/>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p>
          <a:p>
            <a:pPr algn="ctr"/>
            <a:r>
              <a:rPr kumimoji="1" lang="en-US" altLang="ja-JP" sz="1600" dirty="0">
                <a:solidFill>
                  <a:schemeClr val="bg1"/>
                </a:solidFill>
              </a:rPr>
              <a:t>100</a:t>
            </a:r>
            <a:r>
              <a:rPr kumimoji="1" lang="ja-JP" altLang="en-US" sz="1600" dirty="0">
                <a:solidFill>
                  <a:schemeClr val="bg1"/>
                </a:solidFill>
              </a:rPr>
              <a:t>次元</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83148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79E6B368-36DC-42BA-8F75-6E0D26D0D466}"/>
                  </a:ext>
                </a:extLst>
              </p:cNvPr>
              <p:cNvSpPr txBox="1"/>
              <p:nvPr/>
            </p:nvSpPr>
            <p:spPr>
              <a:xfrm>
                <a:off x="709385" y="3457575"/>
                <a:ext cx="331777"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2" name="テキスト ボックス 81">
                <a:extLst>
                  <a:ext uri="{FF2B5EF4-FFF2-40B4-BE49-F238E27FC236}">
                    <a16:creationId xmlns:a16="http://schemas.microsoft.com/office/drawing/2014/main" id="{79E6B368-36DC-42BA-8F75-6E0D26D0D466}"/>
                  </a:ext>
                </a:extLst>
              </p:cNvPr>
              <p:cNvSpPr txBox="1">
                <a:spLocks noRot="1" noChangeAspect="1" noMove="1" noResize="1" noEditPoints="1" noAdjustHandles="1" noChangeArrowheads="1" noChangeShapeType="1" noTextEdit="1"/>
              </p:cNvSpPr>
              <p:nvPr/>
            </p:nvSpPr>
            <p:spPr>
              <a:xfrm>
                <a:off x="709385" y="3457575"/>
                <a:ext cx="331777" cy="1589328"/>
              </a:xfrm>
              <a:prstGeom prst="rect">
                <a:avLst/>
              </a:prstGeom>
              <a:blipFill>
                <a:blip r:embed="rId3"/>
                <a:stretch>
                  <a:fillRect r="-41818"/>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26AB49-EF6F-9E52-C7F7-DDFE0973E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117" y="2828607"/>
            <a:ext cx="4784258" cy="3244070"/>
          </a:xfrm>
          <a:prstGeom prst="rect">
            <a:avLst/>
          </a:prstGeom>
          <a:noFill/>
          <a:ln>
            <a:noFill/>
          </a:ln>
        </p:spPr>
      </p:pic>
      <p:sp>
        <p:nvSpPr>
          <p:cNvPr id="5" name="テキスト ボックス 4">
            <a:extLst>
              <a:ext uri="{FF2B5EF4-FFF2-40B4-BE49-F238E27FC236}">
                <a16:creationId xmlns:a16="http://schemas.microsoft.com/office/drawing/2014/main" id="{7E032E5A-57DE-A546-2E0D-E23E13643999}"/>
              </a:ext>
            </a:extLst>
          </p:cNvPr>
          <p:cNvSpPr txBox="1"/>
          <p:nvPr/>
        </p:nvSpPr>
        <p:spPr>
          <a:xfrm>
            <a:off x="1460963" y="2429173"/>
            <a:ext cx="3360226" cy="369332"/>
          </a:xfrm>
          <a:prstGeom prst="rect">
            <a:avLst/>
          </a:prstGeom>
          <a:noFill/>
        </p:spPr>
        <p:txBody>
          <a:bodyPr wrap="square" rtlCol="0">
            <a:spAutoFit/>
          </a:bodyPr>
          <a:lstStyle/>
          <a:p>
            <a:pPr algn="ctr"/>
            <a:r>
              <a:rPr kumimoji="1" lang="ja-JP" altLang="en-US" b="1" dirty="0"/>
              <a:t>探索性能</a:t>
            </a:r>
            <a:r>
              <a:rPr kumimoji="1" lang="ja-JP" altLang="en-US" sz="1600" dirty="0"/>
              <a:t>（最適値と最良値の差）</a:t>
            </a:r>
          </a:p>
        </p:txBody>
      </p:sp>
      <p:sp>
        <p:nvSpPr>
          <p:cNvPr id="6" name="テキスト ボックス 5">
            <a:extLst>
              <a:ext uri="{FF2B5EF4-FFF2-40B4-BE49-F238E27FC236}">
                <a16:creationId xmlns:a16="http://schemas.microsoft.com/office/drawing/2014/main" id="{443BE913-97EB-0CEA-A490-9A43119499EB}"/>
              </a:ext>
            </a:extLst>
          </p:cNvPr>
          <p:cNvSpPr txBox="1"/>
          <p:nvPr/>
        </p:nvSpPr>
        <p:spPr>
          <a:xfrm>
            <a:off x="7747083" y="2429173"/>
            <a:ext cx="1724326" cy="369332"/>
          </a:xfrm>
          <a:prstGeom prst="rect">
            <a:avLst/>
          </a:prstGeom>
          <a:noFill/>
        </p:spPr>
        <p:txBody>
          <a:bodyPr wrap="square" rtlCol="0">
            <a:spAutoFit/>
          </a:bodyPr>
          <a:lstStyle/>
          <a:p>
            <a:pPr algn="ctr"/>
            <a:r>
              <a:rPr kumimoji="1" lang="ja-JP" altLang="en-US" b="1" dirty="0"/>
              <a:t>計算時間 </a:t>
            </a:r>
            <a:r>
              <a:rPr kumimoji="1" lang="en-US" altLang="ja-JP" b="1" dirty="0"/>
              <a:t>[min]</a:t>
            </a:r>
            <a:endParaRPr kumimoji="1" lang="ja-JP" altLang="en-US" dirty="0"/>
          </a:p>
        </p:txBody>
      </p:sp>
    </p:spTree>
    <p:extLst>
      <p:ext uri="{BB962C8B-B14F-4D97-AF65-F5344CB8AC3E}">
        <p14:creationId xmlns:p14="http://schemas.microsoft.com/office/powerpoint/2010/main" val="270909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凸性：違反量削減優先の方法が、探索性能・計算時間の点で優れている。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8396400"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0CB156EC-07EB-63A9-EF96-A98BA6731DCF}"/>
              </a:ext>
            </a:extLst>
          </p:cNvPr>
          <p:cNvPicPr>
            <a:picLocks noChangeAspect="1"/>
          </p:cNvPicPr>
          <p:nvPr/>
        </p:nvPicPr>
        <p:blipFill>
          <a:blip r:embed="rId2"/>
          <a:stretch>
            <a:fillRect/>
          </a:stretch>
        </p:blipFill>
        <p:spPr>
          <a:xfrm>
            <a:off x="6028926" y="2052148"/>
            <a:ext cx="2839314" cy="3876368"/>
          </a:xfrm>
          <a:prstGeom prst="rect">
            <a:avLst/>
          </a:prstGeom>
        </p:spPr>
      </p:pic>
      <p:cxnSp>
        <p:nvCxnSpPr>
          <p:cNvPr id="35" name="直線コネクタ 34">
            <a:extLst>
              <a:ext uri="{FF2B5EF4-FFF2-40B4-BE49-F238E27FC236}">
                <a16:creationId xmlns:a16="http://schemas.microsoft.com/office/drawing/2014/main" id="{0E1CDEA3-FD03-2BE9-41E6-4322D0040A3E}"/>
              </a:ext>
            </a:extLst>
          </p:cNvPr>
          <p:cNvCxnSpPr>
            <a:cxnSpLocks/>
          </p:cNvCxnSpPr>
          <p:nvPr/>
        </p:nvCxnSpPr>
        <p:spPr>
          <a:xfrm>
            <a:off x="6674473" y="2098659"/>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B25560E-93C6-09AA-2469-1E06AA9F3BA8}"/>
              </a:ext>
            </a:extLst>
          </p:cNvPr>
          <p:cNvCxnSpPr>
            <a:cxnSpLocks/>
          </p:cNvCxnSpPr>
          <p:nvPr/>
        </p:nvCxnSpPr>
        <p:spPr>
          <a:xfrm>
            <a:off x="7976872" y="2113185"/>
            <a:ext cx="0" cy="1017946"/>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D3FD852-E3EC-A304-7C84-D277A1CEB6A4}"/>
              </a:ext>
            </a:extLst>
          </p:cNvPr>
          <p:cNvPicPr>
            <a:picLocks noChangeAspect="1"/>
          </p:cNvPicPr>
          <p:nvPr/>
        </p:nvPicPr>
        <p:blipFill rotWithShape="1">
          <a:blip r:embed="rId3"/>
          <a:srcRect r="66486"/>
          <a:stretch/>
        </p:blipFill>
        <p:spPr>
          <a:xfrm>
            <a:off x="416561" y="4011299"/>
            <a:ext cx="1951444" cy="204841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976378" y="2098308"/>
                <a:ext cx="4127875"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r>
                            <a:rPr lang="en-US" altLang="ja-JP" sz="1400" b="0" i="1" smtClean="0">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𝑤</m:t>
                          </m:r>
                        </m:e>
                        <m:sup>
                          <m:r>
                            <a:rPr lang="en-US" altLang="ja-JP" sz="1400" b="0" i="1" smtClean="0">
                              <a:latin typeface="Cambria Math" panose="02040503050406030204" pitchFamily="18" charset="0"/>
                            </a:rPr>
                            <m:t>𝑖</m:t>
                          </m:r>
                        </m:sup>
                      </m:s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976378" y="2098308"/>
                <a:ext cx="4127875" cy="335476"/>
              </a:xfrm>
              <a:prstGeom prst="rect">
                <a:avLst/>
              </a:prstGeom>
              <a:blipFill>
                <a:blip r:embed="rId6"/>
                <a:stretch>
                  <a:fillRect b="-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は、個体群内での最大値、最小値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7"/>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6442566" y="1574500"/>
            <a:ext cx="4942796" cy="369332"/>
          </a:xfrm>
          <a:prstGeom prst="rect">
            <a:avLst/>
          </a:prstGeom>
          <a:noFill/>
        </p:spPr>
        <p:txBody>
          <a:bodyPr wrap="square" rtlCol="0">
            <a:spAutoFit/>
          </a:bodyPr>
          <a:lstStyle/>
          <a:p>
            <a:pPr algn="ctr"/>
            <a:r>
              <a:rPr lang="en-US" altLang="ja-JP" dirty="0"/>
              <a:t>Adaptive MOEA/D</a:t>
            </a:r>
            <a:r>
              <a:rPr lang="ja-JP" altLang="en-US" dirty="0"/>
              <a:t>における簡潔な正規化の影響</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394818" y="2113185"/>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394818" y="2113185"/>
                <a:ext cx="689612" cy="278025"/>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正規化済適合度の導入</a:t>
            </a:r>
            <a:endParaRPr kumimoji="1"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689930"/>
                <a:ext cx="1541892" cy="338554"/>
              </a:xfrm>
              <a:prstGeom prst="rect">
                <a:avLst/>
              </a:prstGeom>
              <a:noFill/>
            </p:spPr>
            <p:txBody>
              <a:bodyPr wrap="square" rtlCol="0">
                <a:spAutoFit/>
              </a:bodyPr>
              <a:lstStyle/>
              <a:p>
                <a:pPr algn="ctr"/>
                <a:r>
                  <a:rPr lang="ja-JP" altLang="en-US" sz="1600" b="0" dirty="0"/>
                  <a:t>元の</a:t>
                </a: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689930"/>
                <a:ext cx="1541892" cy="338554"/>
              </a:xfrm>
              <a:prstGeom prst="rect">
                <a:avLst/>
              </a:prstGeom>
              <a:blipFill>
                <a:blip r:embed="rId9"/>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516429" y="3689930"/>
                <a:ext cx="2010883" cy="338554"/>
              </a:xfrm>
              <a:prstGeom prst="rect">
                <a:avLst/>
              </a:prstGeom>
              <a:noFill/>
            </p:spPr>
            <p:txBody>
              <a:bodyPr wrap="square" rtlCol="0">
                <a:spAutoFit/>
              </a:bodyPr>
              <a:lstStyle/>
              <a:p>
                <a:pPr algn="ctr"/>
                <a:r>
                  <a:rPr lang="ja-JP" altLang="en-US" sz="1600" dirty="0"/>
                  <a:t>正規化済</a:t>
                </a:r>
                <a14:m>
                  <m:oMath xmlns:m="http://schemas.openxmlformats.org/officeDocument/2006/math">
                    <m:r>
                      <a:rPr lang="en-US" altLang="ja-JP" sz="1600" i="1">
                        <a:latin typeface="Cambria Math" panose="02040503050406030204" pitchFamily="18" charset="0"/>
                      </a:rPr>
                      <m:t>(</m:t>
                    </m:r>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𝑣</m:t>
                    </m:r>
                    <m:r>
                      <a:rPr lang="en-US" altLang="ja-JP" sz="1600" i="1">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516429" y="3689930"/>
                <a:ext cx="2010883" cy="338554"/>
              </a:xfrm>
              <a:prstGeom prst="rect">
                <a:avLst/>
              </a:prstGeom>
              <a:blipFill>
                <a:blip r:embed="rId10"/>
                <a:stretch>
                  <a:fillRect t="-5357" b="-21429"/>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9066144" y="4763202"/>
                <a:ext cx="2839313" cy="830997"/>
              </a:xfrm>
              <a:prstGeom prst="rect">
                <a:avLst/>
              </a:prstGeom>
              <a:noFill/>
            </p:spPr>
            <p:txBody>
              <a:bodyPr wrap="square" rtlCol="0">
                <a:spAutoFit/>
              </a:bodyPr>
              <a:lstStyle/>
              <a:p>
                <a:r>
                  <a:rPr lang="ja-JP" altLang="en-US" sz="1600" dirty="0"/>
                  <a:t>実行可能領域に到達した後、</a:t>
                </a:r>
                <a:endParaRPr lang="en-US" altLang="ja-JP" sz="1600" dirty="0"/>
              </a:p>
              <a:p>
                <a:r>
                  <a:rPr lang="ja-JP" altLang="en-US" sz="1600" dirty="0"/>
                  <a:t>正規化区間</a:t>
                </a:r>
                <a14:m>
                  <m:oMath xmlns:m="http://schemas.openxmlformats.org/officeDocument/2006/math">
                    <m:r>
                      <a:rPr lang="en-US" altLang="ja-JP" sz="1600" b="0" i="0" smtClean="0">
                        <a:latin typeface="Cambria Math" panose="02040503050406030204" pitchFamily="18" charset="0"/>
                      </a:rPr>
                      <m:t>(</m:t>
                    </m:r>
                    <m:r>
                      <m:rPr>
                        <m:sty m:val="p"/>
                      </m:rPr>
                      <a:rPr lang="en-US" altLang="ja-JP" sz="1600" smtClean="0">
                        <a:latin typeface="Cambria Math" panose="02040503050406030204" pitchFamily="18" charset="0"/>
                      </a:rPr>
                      <m:t>Δ</m:t>
                    </m:r>
                    <m:r>
                      <a:rPr lang="en-US" altLang="ja-JP" sz="1600" i="1">
                        <a:latin typeface="Cambria Math" panose="02040503050406030204" pitchFamily="18" charset="0"/>
                      </a:rPr>
                      <m:t>𝑓</m:t>
                    </m:r>
                    <m:r>
                      <a:rPr lang="en-US" altLang="ja-JP" sz="1600" b="0" i="1" smtClean="0">
                        <a:latin typeface="Cambria Math" panose="02040503050406030204" pitchFamily="18" charset="0"/>
                      </a:rPr>
                      <m:t>,</m:t>
                    </m:r>
                    <m:r>
                      <m:rPr>
                        <m:sty m:val="p"/>
                      </m:rPr>
                      <a:rPr lang="en-US" altLang="ja-JP" sz="1600">
                        <a:latin typeface="Cambria Math" panose="02040503050406030204" pitchFamily="18" charset="0"/>
                      </a:rPr>
                      <m:t>Δ</m:t>
                    </m:r>
                    <m:r>
                      <a:rPr lang="en-US" altLang="ja-JP" sz="1600" i="1">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9066144" y="4763202"/>
                <a:ext cx="2839313" cy="830997"/>
              </a:xfrm>
              <a:prstGeom prst="rect">
                <a:avLst/>
              </a:prstGeom>
              <a:blipFill>
                <a:blip r:embed="rId11"/>
                <a:stretch>
                  <a:fillRect l="-1073" t="-2190" b="-802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80F6DA29-15D0-2C30-A6DC-6EADF211A2C1}"/>
              </a:ext>
            </a:extLst>
          </p:cNvPr>
          <p:cNvPicPr>
            <a:picLocks noChangeAspect="1"/>
          </p:cNvPicPr>
          <p:nvPr/>
        </p:nvPicPr>
        <p:blipFill rotWithShape="1">
          <a:blip r:embed="rId3"/>
          <a:srcRect l="37626" t="30350" r="39858" b="42257"/>
          <a:stretch/>
        </p:blipFill>
        <p:spPr>
          <a:xfrm>
            <a:off x="2439795" y="4672083"/>
            <a:ext cx="1059118" cy="453297"/>
          </a:xfrm>
          <a:prstGeom prst="rect">
            <a:avLst/>
          </a:prstGeom>
        </p:spPr>
      </p:pic>
      <p:pic>
        <p:nvPicPr>
          <p:cNvPr id="12" name="図 11">
            <a:extLst>
              <a:ext uri="{FF2B5EF4-FFF2-40B4-BE49-F238E27FC236}">
                <a16:creationId xmlns:a16="http://schemas.microsoft.com/office/drawing/2014/main" id="{A9C05753-281A-373E-EEF2-8DD0471718B7}"/>
              </a:ext>
            </a:extLst>
          </p:cNvPr>
          <p:cNvPicPr>
            <a:picLocks noChangeAspect="1"/>
          </p:cNvPicPr>
          <p:nvPr/>
        </p:nvPicPr>
        <p:blipFill rotWithShape="1">
          <a:blip r:embed="rId3"/>
          <a:srcRect l="65458"/>
          <a:stretch/>
        </p:blipFill>
        <p:spPr>
          <a:xfrm>
            <a:off x="3523045" y="4011299"/>
            <a:ext cx="1989230" cy="202594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C9413BC-5E2A-6F0E-3A79-F50B18B75933}"/>
                  </a:ext>
                </a:extLst>
              </p:cNvPr>
              <p:cNvSpPr txBox="1"/>
              <p:nvPr/>
            </p:nvSpPr>
            <p:spPr>
              <a:xfrm>
                <a:off x="1853699" y="2411506"/>
                <a:ext cx="3961345" cy="5699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en-US" altLang="ja-JP" sz="1400" b="0" i="1" smtClean="0">
                              <a:latin typeface="Cambria Math" panose="02040503050406030204" pitchFamily="18" charset="0"/>
                            </a:rPr>
                            <m:t>𝛼</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𝜆</m:t>
                              </m:r>
                            </m:e>
                            <m:sup>
                              <m:r>
                                <a:rPr lang="en-US" altLang="ja-JP" sz="1400" b="0" i="1" smtClean="0">
                                  <a:latin typeface="Cambria Math" panose="02040503050406030204" pitchFamily="18" charset="0"/>
                                </a:rPr>
                                <m:t>𝑖</m:t>
                              </m:r>
                            </m:sup>
                          </m:sSup>
                        </m:num>
                        <m:den>
                          <m:r>
                            <m:rPr>
                              <m:sty m:val="p"/>
                            </m:rPr>
                            <a:rPr lang="en-US" altLang="ja-JP" sz="1400" b="0" i="0" smtClean="0">
                              <a:latin typeface="Cambria Math" panose="02040503050406030204" pitchFamily="18" charset="0"/>
                            </a:rPr>
                            <m:t>Δ</m:t>
                          </m:r>
                          <m:r>
                            <a:rPr lang="en-US" altLang="ja-JP" sz="1400" b="0" i="1" smtClean="0">
                              <a:latin typeface="Cambria Math" panose="02040503050406030204" pitchFamily="18" charset="0"/>
                            </a:rPr>
                            <m:t>𝑓</m:t>
                          </m:r>
                        </m:den>
                      </m:f>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𝑓</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b="0" i="0" smtClean="0">
                              <a:latin typeface="Cambria Math" panose="02040503050406030204" pitchFamily="18" charset="0"/>
                            </a:rPr>
                            <m:t>min</m:t>
                          </m:r>
                        </m:sub>
                      </m:sSub>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b="0" i="1" smtClean="0">
                              <a:latin typeface="Cambria Math" panose="02040503050406030204" pitchFamily="18" charset="0"/>
                            </a:rPr>
                            <m:t>1−</m:t>
                          </m:r>
                          <m:r>
                            <a:rPr lang="en-US" altLang="ja-JP" sz="1400" i="1">
                              <a:latin typeface="Cambria Math" panose="02040503050406030204" pitchFamily="18" charset="0"/>
                            </a:rPr>
                            <m:t>𝛼</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𝜆</m:t>
                              </m:r>
                            </m:e>
                            <m:sup>
                              <m:r>
                                <a:rPr lang="en-US" altLang="ja-JP" sz="1400" i="1">
                                  <a:latin typeface="Cambria Math" panose="02040503050406030204" pitchFamily="18" charset="0"/>
                                </a:rPr>
                                <m:t>𝑖</m:t>
                              </m:r>
                            </m:sup>
                          </m:sSup>
                        </m:num>
                        <m:den>
                          <m:r>
                            <m:rPr>
                              <m:sty m:val="p"/>
                            </m:rPr>
                            <a:rPr lang="en-US" altLang="ja-JP" sz="1400">
                              <a:latin typeface="Cambria Math" panose="02040503050406030204" pitchFamily="18" charset="0"/>
                            </a:rPr>
                            <m:t>Δ</m:t>
                          </m:r>
                          <m:r>
                            <a:rPr lang="en-US" altLang="ja-JP" sz="1400" b="0" i="1" smtClean="0">
                              <a:latin typeface="Cambria Math" panose="02040503050406030204" pitchFamily="18" charset="0"/>
                            </a:rPr>
                            <m:t>𝑣</m:t>
                          </m:r>
                        </m:den>
                      </m:f>
                      <m:r>
                        <a:rPr lang="en-US" altLang="ja-JP" sz="1400" b="0" i="1" smtClean="0">
                          <a:latin typeface="Cambria Math" panose="02040503050406030204" pitchFamily="18" charset="0"/>
                        </a:rPr>
                        <m:t> </m:t>
                      </m:r>
                      <m:r>
                        <a:rPr lang="en-US" altLang="ja-JP" sz="1400" i="1">
                          <a:latin typeface="Cambria Math" panose="02040503050406030204" pitchFamily="18" charset="0"/>
                        </a:rPr>
                        <m:t>(</m:t>
                      </m:r>
                      <m:r>
                        <a:rPr lang="en-US" altLang="ja-JP" sz="1400" b="0" i="1" smtClean="0">
                          <a:latin typeface="Cambria Math" panose="02040503050406030204" pitchFamily="18" charset="0"/>
                        </a:rPr>
                        <m:t>𝑣</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min</m:t>
                          </m:r>
                        </m:sub>
                      </m:sSub>
                      <m:r>
                        <a:rPr lang="en-US" altLang="ja-JP" sz="1400" i="1">
                          <a:latin typeface="Cambria Math" panose="02040503050406030204" pitchFamily="18" charset="0"/>
                        </a:rPr>
                        <m:t>)</m:t>
                      </m:r>
                    </m:oMath>
                  </m:oMathPara>
                </a14:m>
                <a:endParaRPr kumimoji="1" lang="ja-JP" altLang="en-US" sz="1400" dirty="0"/>
              </a:p>
            </p:txBody>
          </p:sp>
        </mc:Choice>
        <mc:Fallback xmlns="">
          <p:sp>
            <p:nvSpPr>
              <p:cNvPr id="14" name="テキスト ボックス 13">
                <a:extLst>
                  <a:ext uri="{FF2B5EF4-FFF2-40B4-BE49-F238E27FC236}">
                    <a16:creationId xmlns:a16="http://schemas.microsoft.com/office/drawing/2014/main" id="{AC9413BC-5E2A-6F0E-3A79-F50B18B75933}"/>
                  </a:ext>
                </a:extLst>
              </p:cNvPr>
              <p:cNvSpPr txBox="1">
                <a:spLocks noRot="1" noChangeAspect="1" noMove="1" noResize="1" noEditPoints="1" noAdjustHandles="1" noChangeArrowheads="1" noChangeShapeType="1" noTextEdit="1"/>
              </p:cNvSpPr>
              <p:nvPr/>
            </p:nvSpPr>
            <p:spPr>
              <a:xfrm>
                <a:off x="1853699" y="2411506"/>
                <a:ext cx="3961345" cy="56996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6E70EBB-D376-3899-9B7F-7FB393883390}"/>
                  </a:ext>
                </a:extLst>
              </p:cNvPr>
              <p:cNvSpPr txBox="1"/>
              <p:nvPr/>
            </p:nvSpPr>
            <p:spPr>
              <a:xfrm>
                <a:off x="1667327" y="3052040"/>
                <a:ext cx="2114154" cy="588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i="1" smtClean="0">
                          <a:latin typeface="Cambria Math" panose="02040503050406030204" pitchFamily="18" charset="0"/>
                        </a:rPr>
                        <m:t>𝛼</m:t>
                      </m:r>
                      <m:r>
                        <a:rPr lang="en-US" altLang="ja-JP" sz="1400" b="0" i="1" smtClean="0">
                          <a:latin typeface="Cambria Math" panose="02040503050406030204" pitchFamily="18" charset="0"/>
                        </a:rPr>
                        <m:t>′</m:t>
                      </m:r>
                      <m:r>
                        <a:rPr lang="en-US" altLang="ja-JP" sz="1400" i="1">
                          <a:latin typeface="Cambria Math" panose="02040503050406030204" pitchFamily="18" charset="0"/>
                        </a:rPr>
                        <m:t>=</m:t>
                      </m:r>
                      <m:f>
                        <m:fPr>
                          <m:type m:val="lin"/>
                          <m:ctrlPr>
                            <a:rPr lang="en-US" altLang="ja-JP" sz="1400" i="1" smtClean="0">
                              <a:latin typeface="Cambria Math" panose="02040503050406030204" pitchFamily="18" charset="0"/>
                            </a:rPr>
                          </m:ctrlPr>
                        </m:fPr>
                        <m:num>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num>
                        <m:den>
                          <m:d>
                            <m:dPr>
                              <m:ctrlPr>
                                <a:rPr lang="en-US" altLang="ja-JP" sz="1400" i="1">
                                  <a:latin typeface="Cambria Math" panose="02040503050406030204" pitchFamily="18" charset="0"/>
                                </a:rPr>
                              </m:ctrlPr>
                            </m:dPr>
                            <m:e>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𝑣</m:t>
                                  </m:r>
                                </m:den>
                              </m:f>
                            </m:e>
                          </m:d>
                        </m:den>
                      </m:f>
                    </m:oMath>
                  </m:oMathPara>
                </a14:m>
                <a:endParaRPr kumimoji="1" lang="ja-JP" altLang="en-US" sz="1400" dirty="0"/>
              </a:p>
            </p:txBody>
          </p:sp>
        </mc:Choice>
        <mc:Fallback xmlns="">
          <p:sp>
            <p:nvSpPr>
              <p:cNvPr id="15" name="テキスト ボックス 14">
                <a:extLst>
                  <a:ext uri="{FF2B5EF4-FFF2-40B4-BE49-F238E27FC236}">
                    <a16:creationId xmlns:a16="http://schemas.microsoft.com/office/drawing/2014/main" id="{66E70EBB-D376-3899-9B7F-7FB393883390}"/>
                  </a:ext>
                </a:extLst>
              </p:cNvPr>
              <p:cNvSpPr txBox="1">
                <a:spLocks noRot="1" noChangeAspect="1" noMove="1" noResize="1" noEditPoints="1" noAdjustHandles="1" noChangeArrowheads="1" noChangeShapeType="1" noTextEdit="1"/>
              </p:cNvSpPr>
              <p:nvPr/>
            </p:nvSpPr>
            <p:spPr>
              <a:xfrm>
                <a:off x="1667327" y="3052040"/>
                <a:ext cx="2114154" cy="588303"/>
              </a:xfrm>
              <a:prstGeom prst="rect">
                <a:avLst/>
              </a:prstGeom>
              <a:blipFill>
                <a:blip r:embed="rId13"/>
                <a:stretch>
                  <a:fillRect t="-119792" b="-182292"/>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16264999-DEBE-19CB-52ED-373AB864ADB9}"/>
              </a:ext>
            </a:extLst>
          </p:cNvPr>
          <p:cNvCxnSpPr>
            <a:cxnSpLocks/>
          </p:cNvCxnSpPr>
          <p:nvPr/>
        </p:nvCxnSpPr>
        <p:spPr>
          <a:xfrm>
            <a:off x="2162374" y="2975743"/>
            <a:ext cx="3862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3230573-6B6D-19BD-B30C-449B3228659F}"/>
              </a:ext>
            </a:extLst>
          </p:cNvPr>
          <p:cNvCxnSpPr>
            <a:cxnSpLocks/>
          </p:cNvCxnSpPr>
          <p:nvPr/>
        </p:nvCxnSpPr>
        <p:spPr>
          <a:xfrm>
            <a:off x="3824846" y="2975743"/>
            <a:ext cx="46735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8B78B9-972D-9D59-4D33-E2EDE50DAFD0}"/>
                  </a:ext>
                </a:extLst>
              </p:cNvPr>
              <p:cNvSpPr txBox="1"/>
              <p:nvPr/>
            </p:nvSpPr>
            <p:spPr>
              <a:xfrm>
                <a:off x="3672397" y="3169558"/>
                <a:ext cx="1196580" cy="346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sSup>
                        <m:sSupPr>
                          <m:ctrlPr>
                            <a:rPr lang="en-US" altLang="ja-JP" sz="1600" i="1" smtClean="0">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𝑖</m:t>
                          </m:r>
                        </m:sup>
                      </m:sSup>
                      <m:r>
                        <a:rPr lang="en-US" altLang="ja-JP" sz="1600" b="0" i="1" smtClean="0">
                          <a:latin typeface="Cambria Math" panose="02040503050406030204" pitchFamily="18" charset="0"/>
                        </a:rPr>
                        <m:t>=1</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A48B78B9-972D-9D59-4D33-E2EDE50DAFD0}"/>
                  </a:ext>
                </a:extLst>
              </p:cNvPr>
              <p:cNvSpPr txBox="1">
                <a:spLocks noRot="1" noChangeAspect="1" noMove="1" noResize="1" noEditPoints="1" noAdjustHandles="1" noChangeArrowheads="1" noChangeShapeType="1" noTextEdit="1"/>
              </p:cNvSpPr>
              <p:nvPr/>
            </p:nvSpPr>
            <p:spPr>
              <a:xfrm>
                <a:off x="3672397" y="3169558"/>
                <a:ext cx="1196580" cy="346570"/>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C199DCAC-4104-486E-76CF-4730CBE4341B}"/>
              </a:ext>
            </a:extLst>
          </p:cNvPr>
          <p:cNvSpPr txBox="1"/>
          <p:nvPr/>
        </p:nvSpPr>
        <p:spPr>
          <a:xfrm>
            <a:off x="213188" y="3200281"/>
            <a:ext cx="1569660" cy="461665"/>
          </a:xfrm>
          <a:prstGeom prst="rect">
            <a:avLst/>
          </a:prstGeom>
          <a:noFill/>
        </p:spPr>
        <p:txBody>
          <a:bodyPr wrap="none" rtlCol="0">
            <a:spAutoFit/>
          </a:bodyPr>
          <a:lstStyle/>
          <a:p>
            <a:r>
              <a:rPr kumimoji="1" lang="ja-JP" altLang="en-US" sz="1200" dirty="0"/>
              <a:t>正規化補正パラメータ</a:t>
            </a:r>
            <a:endParaRPr kumimoji="1" lang="en-US" altLang="ja-JP" sz="1200" dirty="0"/>
          </a:p>
          <a:p>
            <a:r>
              <a:rPr kumimoji="1" lang="ja-JP" altLang="en-US" sz="1200" dirty="0"/>
              <a:t>（係数比）</a:t>
            </a:r>
          </a:p>
        </p:txBody>
      </p:sp>
      <p:sp>
        <p:nvSpPr>
          <p:cNvPr id="44" name="テキスト ボックス 43">
            <a:extLst>
              <a:ext uri="{FF2B5EF4-FFF2-40B4-BE49-F238E27FC236}">
                <a16:creationId xmlns:a16="http://schemas.microsoft.com/office/drawing/2014/main" id="{BEC5B81E-592C-83BA-C64C-87F497F45F88}"/>
              </a:ext>
            </a:extLst>
          </p:cNvPr>
          <p:cNvSpPr txBox="1"/>
          <p:nvPr/>
        </p:nvSpPr>
        <p:spPr>
          <a:xfrm>
            <a:off x="6617828" y="2681575"/>
            <a:ext cx="1359044" cy="345203"/>
          </a:xfrm>
          <a:prstGeom prst="rect">
            <a:avLst/>
          </a:prstGeom>
          <a:noFill/>
        </p:spPr>
        <p:txBody>
          <a:bodyPr wrap="square" rtlCol="0">
            <a:spAutoFit/>
          </a:bodyPr>
          <a:lstStyle/>
          <a:p>
            <a:pPr algn="ctr"/>
            <a:r>
              <a:rPr lang="ja-JP" altLang="en-US" sz="1600" dirty="0"/>
              <a:t>可能解獲得</a:t>
            </a:r>
            <a:endParaRPr kumimoji="1" lang="ja-JP" altLang="en-US" sz="16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D895D42-C4BF-2217-1A8A-058D5FD15BC8}"/>
                  </a:ext>
                </a:extLst>
              </p:cNvPr>
              <p:cNvSpPr txBox="1"/>
              <p:nvPr/>
            </p:nvSpPr>
            <p:spPr>
              <a:xfrm>
                <a:off x="9066144" y="3544744"/>
                <a:ext cx="2653132" cy="584775"/>
              </a:xfrm>
              <a:prstGeom prst="rect">
                <a:avLst/>
              </a:prstGeom>
              <a:noFill/>
            </p:spPr>
            <p:txBody>
              <a:bodyPr wrap="square" rtlCol="0">
                <a:spAutoFit/>
              </a:bodyPr>
              <a:lstStyle/>
              <a:p>
                <a:r>
                  <a:rPr lang="ja-JP" altLang="en-US" sz="1600" dirty="0"/>
                  <a:t>実行可能領域に到達した後、</a:t>
                </a:r>
                <a:r>
                  <a:rPr lang="en-US" altLang="ja-JP" sz="1600" dirty="0"/>
                  <a:t> </a:t>
                </a:r>
                <a14:m>
                  <m:oMath xmlns:m="http://schemas.openxmlformats.org/officeDocument/2006/math">
                    <m:r>
                      <a:rPr lang="en-US" altLang="ja-JP" sz="1600" i="1">
                        <a:latin typeface="Cambria Math" panose="02040503050406030204" pitchFamily="18" charset="0"/>
                      </a:rPr>
                      <m:t>𝛼</m:t>
                    </m:r>
                  </m:oMath>
                </a14:m>
                <a:r>
                  <a:rPr kumimoji="1" lang="ja-JP" altLang="en-US" sz="1600" dirty="0"/>
                  <a:t>が停滞する</a:t>
                </a:r>
              </a:p>
            </p:txBody>
          </p:sp>
        </mc:Choice>
        <mc:Fallback xmlns="">
          <p:sp>
            <p:nvSpPr>
              <p:cNvPr id="45" name="テキスト ボックス 44">
                <a:extLst>
                  <a:ext uri="{FF2B5EF4-FFF2-40B4-BE49-F238E27FC236}">
                    <a16:creationId xmlns:a16="http://schemas.microsoft.com/office/drawing/2014/main" id="{FD895D42-C4BF-2217-1A8A-058D5FD15BC8}"/>
                  </a:ext>
                </a:extLst>
              </p:cNvPr>
              <p:cNvSpPr txBox="1">
                <a:spLocks noRot="1" noChangeAspect="1" noMove="1" noResize="1" noEditPoints="1" noAdjustHandles="1" noChangeArrowheads="1" noChangeShapeType="1" noTextEdit="1"/>
              </p:cNvSpPr>
              <p:nvPr/>
            </p:nvSpPr>
            <p:spPr>
              <a:xfrm>
                <a:off x="9066144" y="3544744"/>
                <a:ext cx="2653132" cy="584775"/>
              </a:xfrm>
              <a:prstGeom prst="rect">
                <a:avLst/>
              </a:prstGeom>
              <a:blipFill>
                <a:blip r:embed="rId15"/>
                <a:stretch>
                  <a:fillRect l="-1149" t="-3125" b="-12500"/>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5CE5B408-5380-2866-E27D-067680E7F043}"/>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
        <p:nvSpPr>
          <p:cNvPr id="2" name="テキスト ボックス 1">
            <a:extLst>
              <a:ext uri="{FF2B5EF4-FFF2-40B4-BE49-F238E27FC236}">
                <a16:creationId xmlns:a16="http://schemas.microsoft.com/office/drawing/2014/main" id="{06B4B0FB-3295-9B53-D184-9B8F5DA1ED3C}"/>
              </a:ext>
            </a:extLst>
          </p:cNvPr>
          <p:cNvSpPr txBox="1"/>
          <p:nvPr/>
        </p:nvSpPr>
        <p:spPr>
          <a:xfrm>
            <a:off x="9066144" y="2499744"/>
            <a:ext cx="2542679" cy="584775"/>
          </a:xfrm>
          <a:prstGeom prst="rect">
            <a:avLst/>
          </a:prstGeom>
          <a:noFill/>
        </p:spPr>
        <p:txBody>
          <a:bodyPr wrap="square" rtlCol="0">
            <a:spAutoFit/>
          </a:bodyPr>
          <a:lstStyle/>
          <a:p>
            <a:r>
              <a:rPr lang="ja-JP" altLang="en-US" sz="1600" dirty="0"/>
              <a:t>正規化の有無で、可能解</a:t>
            </a:r>
            <a:endParaRPr lang="en-US" altLang="ja-JP" sz="1600" dirty="0"/>
          </a:p>
          <a:p>
            <a:r>
              <a:rPr lang="ja-JP" altLang="en-US" sz="1600" dirty="0"/>
              <a:t>獲得後の改善効率が異なる</a:t>
            </a:r>
            <a:endParaRPr kumimoji="1" lang="ja-JP" altLang="en-US" sz="1600" dirty="0"/>
          </a:p>
        </p:txBody>
      </p:sp>
      <p:sp>
        <p:nvSpPr>
          <p:cNvPr id="5" name="正方形/長方形 4">
            <a:extLst>
              <a:ext uri="{FF2B5EF4-FFF2-40B4-BE49-F238E27FC236}">
                <a16:creationId xmlns:a16="http://schemas.microsoft.com/office/drawing/2014/main" id="{FBE2928E-ECA1-5615-3BFE-59646A423A44}"/>
              </a:ext>
            </a:extLst>
          </p:cNvPr>
          <p:cNvSpPr>
            <a:spLocks noChangeAspect="1"/>
          </p:cNvSpPr>
          <p:nvPr/>
        </p:nvSpPr>
        <p:spPr>
          <a:xfrm>
            <a:off x="729180"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725517D-DFC2-83EB-A3C2-7C9D887B1013}"/>
              </a:ext>
            </a:extLst>
          </p:cNvPr>
          <p:cNvSpPr>
            <a:spLocks noChangeAspect="1"/>
          </p:cNvSpPr>
          <p:nvPr/>
        </p:nvSpPr>
        <p:spPr>
          <a:xfrm>
            <a:off x="717607" y="5434042"/>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2C053BBE-0260-58D8-5A37-E7AF6A09EA64}"/>
              </a:ext>
            </a:extLst>
          </p:cNvPr>
          <p:cNvSpPr>
            <a:spLocks noChangeAspect="1"/>
          </p:cNvSpPr>
          <p:nvPr/>
        </p:nvSpPr>
        <p:spPr>
          <a:xfrm>
            <a:off x="1471889"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F535EC5A-1548-5EB5-284E-631818555334}"/>
              </a:ext>
            </a:extLst>
          </p:cNvPr>
          <p:cNvSpPr>
            <a:spLocks noChangeAspect="1"/>
          </p:cNvSpPr>
          <p:nvPr/>
        </p:nvSpPr>
        <p:spPr>
          <a:xfrm>
            <a:off x="1473818" y="5435891"/>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AD515E3-68D0-72F9-8A8D-093F4BEA0B1B}"/>
              </a:ext>
            </a:extLst>
          </p:cNvPr>
          <p:cNvSpPr>
            <a:spLocks noChangeAspect="1"/>
          </p:cNvSpPr>
          <p:nvPr/>
        </p:nvSpPr>
        <p:spPr>
          <a:xfrm>
            <a:off x="3694229"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56B43CD2-151D-160E-7A42-07F8402C3E7B}"/>
              </a:ext>
            </a:extLst>
          </p:cNvPr>
          <p:cNvSpPr>
            <a:spLocks noChangeAspect="1"/>
          </p:cNvSpPr>
          <p:nvPr/>
        </p:nvSpPr>
        <p:spPr>
          <a:xfrm>
            <a:off x="3682656" y="5748486"/>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80D6E566-2C6A-B094-FA87-27FE378B9147}"/>
              </a:ext>
            </a:extLst>
          </p:cNvPr>
          <p:cNvSpPr>
            <a:spLocks noChangeAspect="1"/>
          </p:cNvSpPr>
          <p:nvPr/>
        </p:nvSpPr>
        <p:spPr>
          <a:xfrm>
            <a:off x="5362912"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7D9CB15-AE88-5D49-F990-C19C20A6C6B1}"/>
              </a:ext>
            </a:extLst>
          </p:cNvPr>
          <p:cNvSpPr>
            <a:spLocks noChangeAspect="1"/>
          </p:cNvSpPr>
          <p:nvPr/>
        </p:nvSpPr>
        <p:spPr>
          <a:xfrm>
            <a:off x="5364841" y="5750335"/>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8AD92-05AA-6B90-09A5-9A9E3BF4BCB9}"/>
                  </a:ext>
                </a:extLst>
              </p:cNvPr>
              <p:cNvSpPr txBox="1"/>
              <p:nvPr/>
            </p:nvSpPr>
            <p:spPr>
              <a:xfrm>
                <a:off x="1464701" y="4071961"/>
                <a:ext cx="870358" cy="3453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smtClean="0">
                          <a:solidFill>
                            <a:schemeClr val="accent2"/>
                          </a:solidFill>
                          <a:latin typeface="Cambria Math" panose="02040503050406030204" pitchFamily="18" charset="0"/>
                        </a:rPr>
                        <m:t>基準点</m:t>
                      </m:r>
                    </m:oMath>
                  </m:oMathPara>
                </a14:m>
                <a:endParaRPr kumimoji="1" lang="ja-JP" altLang="en-US" sz="1600" dirty="0">
                  <a:solidFill>
                    <a:schemeClr val="accent2"/>
                  </a:solidFill>
                </a:endParaRPr>
              </a:p>
            </p:txBody>
          </p:sp>
        </mc:Choice>
        <mc:Fallback xmlns="">
          <p:sp>
            <p:nvSpPr>
              <p:cNvPr id="26" name="テキスト ボックス 25">
                <a:extLst>
                  <a:ext uri="{FF2B5EF4-FFF2-40B4-BE49-F238E27FC236}">
                    <a16:creationId xmlns:a16="http://schemas.microsoft.com/office/drawing/2014/main" id="{39D8AD92-05AA-6B90-09A5-9A9E3BF4BCB9}"/>
                  </a:ext>
                </a:extLst>
              </p:cNvPr>
              <p:cNvSpPr txBox="1">
                <a:spLocks noRot="1" noChangeAspect="1" noMove="1" noResize="1" noEditPoints="1" noAdjustHandles="1" noChangeArrowheads="1" noChangeShapeType="1" noTextEdit="1"/>
              </p:cNvSpPr>
              <p:nvPr/>
            </p:nvSpPr>
            <p:spPr>
              <a:xfrm>
                <a:off x="1464701" y="4071961"/>
                <a:ext cx="870358" cy="345351"/>
              </a:xfrm>
              <a:prstGeom prst="rect">
                <a:avLst/>
              </a:prstGeom>
              <a:blipFill>
                <a:blip r:embed="rId16"/>
                <a:stretch>
                  <a:fillRect b="-1754"/>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A974718F-5E46-ABFE-6305-7D99B91BB1D2}"/>
              </a:ext>
            </a:extLst>
          </p:cNvPr>
          <p:cNvCxnSpPr>
            <a:cxnSpLocks/>
          </p:cNvCxnSpPr>
          <p:nvPr/>
        </p:nvCxnSpPr>
        <p:spPr>
          <a:xfrm>
            <a:off x="6674473" y="3341224"/>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35CF780-ED25-19D0-6709-64CF7B29671E}"/>
              </a:ext>
            </a:extLst>
          </p:cNvPr>
          <p:cNvCxnSpPr>
            <a:cxnSpLocks/>
          </p:cNvCxnSpPr>
          <p:nvPr/>
        </p:nvCxnSpPr>
        <p:spPr>
          <a:xfrm>
            <a:off x="6679205" y="4553426"/>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CE49157-A32D-B102-576B-F68454AAC424}"/>
              </a:ext>
            </a:extLst>
          </p:cNvPr>
          <p:cNvSpPr txBox="1"/>
          <p:nvPr/>
        </p:nvSpPr>
        <p:spPr>
          <a:xfrm>
            <a:off x="8823363" y="2095365"/>
            <a:ext cx="3093817" cy="338554"/>
          </a:xfrm>
          <a:prstGeom prst="rect">
            <a:avLst/>
          </a:prstGeom>
          <a:noFill/>
          <a:ln>
            <a:solidFill>
              <a:schemeClr val="accent1"/>
            </a:solidFill>
          </a:ln>
        </p:spPr>
        <p:txBody>
          <a:bodyPr wrap="square" rtlCol="0">
            <a:spAutoFit/>
          </a:bodyPr>
          <a:lstStyle/>
          <a:p>
            <a:pPr algn="ctr"/>
            <a:r>
              <a:rPr lang="en-US" altLang="ja-JP" sz="1600" dirty="0"/>
              <a:t>with: </a:t>
            </a:r>
            <a:r>
              <a:rPr lang="ja-JP" altLang="en-US" sz="1600" dirty="0"/>
              <a:t>正規化区間</a:t>
            </a:r>
            <a:r>
              <a:rPr kumimoji="1" lang="ja-JP" altLang="en-US" sz="1600" dirty="0"/>
              <a:t>を毎世代更新</a:t>
            </a:r>
          </a:p>
        </p:txBody>
      </p:sp>
    </p:spTree>
    <p:extLst>
      <p:ext uri="{BB962C8B-B14F-4D97-AF65-F5344CB8AC3E}">
        <p14:creationId xmlns:p14="http://schemas.microsoft.com/office/powerpoint/2010/main" val="137522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8EDBB4-2219-782D-21A2-8C0D7B7E5A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12" y="4401940"/>
            <a:ext cx="2646857" cy="1352225"/>
          </a:xfrm>
          <a:prstGeom prst="rect">
            <a:avLst/>
          </a:prstGeom>
          <a:noFill/>
          <a:ln>
            <a:noFill/>
          </a:ln>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6766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mc:AlternateContent xmlns:mc="http://schemas.openxmlformats.org/markup-compatibility/2006" xmlns:a14="http://schemas.microsoft.com/office/drawing/2010/main">
        <mc:Choice Requires="a14">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13638" y="96710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提案手法の性能は、</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のスケール性にロバストで、最も優れている。</a:t>
                </a:r>
                <a:endParaRPr lang="en-US" altLang="ja-JP" sz="2800" dirty="0"/>
              </a:p>
            </p:txBody>
          </p:sp>
        </mc:Choice>
        <mc:Fallback xmlns="">
          <p:sp>
            <p:nvSpPr>
              <p:cNvPr id="56" name="テキスト プレースホルダー 2">
                <a:extLst>
                  <a:ext uri="{FF2B5EF4-FFF2-40B4-BE49-F238E27FC236}">
                    <a16:creationId xmlns:a16="http://schemas.microsoft.com/office/drawing/2014/main" id="{CF1A1A4B-22A1-4443-B141-54CAD4C219FC}"/>
                  </a:ext>
                </a:extLst>
              </p:cNvPr>
              <p:cNvSpPr txBox="1">
                <a:spLocks noRot="1" noChangeAspect="1" noMove="1" noResize="1" noEditPoints="1" noAdjustHandles="1" noChangeArrowheads="1" noChangeShapeType="1" noTextEdit="1"/>
              </p:cNvSpPr>
              <p:nvPr/>
            </p:nvSpPr>
            <p:spPr>
              <a:xfrm>
                <a:off x="413638" y="967101"/>
                <a:ext cx="11364723" cy="631040"/>
              </a:xfrm>
              <a:prstGeom prst="rect">
                <a:avLst/>
              </a:prstGeom>
              <a:blipFill>
                <a:blip r:embed="rId3"/>
                <a:stretch>
                  <a:fillRect l="-966" t="-18447" b="-19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990889" y="2375763"/>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990889" y="2375763"/>
                <a:ext cx="3239605" cy="338554"/>
              </a:xfrm>
              <a:prstGeom prst="rect">
                <a:avLst/>
              </a:prstGeom>
              <a:blipFill>
                <a:blip r:embed="rId4"/>
                <a:stretch>
                  <a:fillRect l="-753"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990889" y="2072051"/>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990889" y="2072051"/>
                <a:ext cx="3249929" cy="338554"/>
              </a:xfrm>
              <a:prstGeom prst="rect">
                <a:avLst/>
              </a:prstGeom>
              <a:blipFill>
                <a:blip r:embed="rId5"/>
                <a:stretch>
                  <a:fillRect l="-750"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114668" y="2072082"/>
                <a:ext cx="276495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b="0" i="1" smtClean="0">
                          <a:latin typeface="Cambria Math" panose="02040503050406030204" pitchFamily="18" charset="0"/>
                          <a:ea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sSub>
                        <m:sSubPr>
                          <m:ctrlPr>
                            <a:rPr lang="en-US" altLang="ja-JP" sz="1400" b="0" i="1" smtClean="0">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b="0" i="1" smtClean="0">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114668" y="2072082"/>
                <a:ext cx="2764950"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146612" y="2375226"/>
                <a:ext cx="27010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sSub>
                        <m:sSubPr>
                          <m:ctrlPr>
                            <a:rPr lang="en-US" altLang="ja-JP" sz="1400" i="1">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i="1">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146612" y="2375226"/>
                <a:ext cx="2701063" cy="307777"/>
              </a:xfrm>
              <a:prstGeom prst="rect">
                <a:avLst/>
              </a:prstGeom>
              <a:blipFill>
                <a:blip r:embed="rId7"/>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データ欠損＝実行可能解を得られなかった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8"/>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9"/>
          <a:stretch>
            <a:fillRect/>
          </a:stretch>
        </p:blipFill>
        <p:spPr>
          <a:xfrm>
            <a:off x="5843848" y="4460392"/>
            <a:ext cx="5852160" cy="1625138"/>
          </a:xfrm>
          <a:prstGeom prst="rect">
            <a:avLst/>
          </a:prstGeom>
        </p:spPr>
      </p:pic>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2148179"/>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とスケール差の影響を同時に抑制する</a:t>
            </a:r>
            <a:endParaRPr kumimoji="1" lang="en-US" altLang="ja-JP" b="0" i="1" dirty="0">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261554" y="2699826"/>
            <a:ext cx="528076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基準点更新</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r>
              <a:rPr kumimoji="1" lang="en-US" altLang="ja-JP" sz="1200" dirty="0">
                <a:solidFill>
                  <a:schemeClr val="accent3"/>
                </a:solidFill>
              </a:rPr>
              <a:t>(</a:t>
            </a:r>
            <a:r>
              <a:rPr kumimoji="1" lang="ja-JP" altLang="en-US" sz="1200" dirty="0">
                <a:solidFill>
                  <a:schemeClr val="accent3"/>
                </a:solidFill>
              </a:rPr>
              <a:t>基準点途中で固定</a:t>
            </a:r>
            <a:r>
              <a:rPr kumimoji="1" lang="en-US" altLang="ja-JP" sz="1200" dirty="0">
                <a:solidFill>
                  <a:schemeClr val="accent3"/>
                </a:solidFill>
              </a:rPr>
              <a:t>)</a:t>
            </a:r>
            <a:endParaRPr kumimoji="1" lang="ja-JP" altLang="en-US" sz="1400" dirty="0">
              <a:solidFill>
                <a:schemeClr val="accent3"/>
              </a:solidFill>
            </a:endParaRP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55829"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6091422" y="1575388"/>
                <a:ext cx="5663776"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r>
                  <a:rPr lang="ja-JP" altLang="en-US" sz="1600" dirty="0"/>
                  <a:t>（検証</a:t>
                </a:r>
                <a:r>
                  <a:rPr lang="en-US" altLang="ja-JP" sz="1600" dirty="0"/>
                  <a:t>(1)-1</a:t>
                </a:r>
                <a:r>
                  <a:rPr lang="ja-JP" altLang="en-US" sz="1600" dirty="0"/>
                  <a:t>の</a:t>
                </a:r>
                <a:r>
                  <a:rPr lang="en-US" altLang="ja-JP" sz="1600" dirty="0"/>
                  <a:t>Prob.1</a:t>
                </a:r>
                <a:r>
                  <a:rPr lang="ja-JP" altLang="en-US" sz="1600" dirty="0"/>
                  <a:t>）</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6091422" y="1575388"/>
                <a:ext cx="5663776" cy="369332"/>
              </a:xfrm>
              <a:prstGeom prst="rect">
                <a:avLst/>
              </a:prstGeom>
              <a:blipFill>
                <a:blip r:embed="rId10"/>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2967602" y="3639976"/>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579974" y="5592548"/>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076628" y="5044794"/>
            <a:ext cx="2005943" cy="600164"/>
          </a:xfrm>
          <a:prstGeom prst="rect">
            <a:avLst/>
          </a:prstGeom>
          <a:noFill/>
        </p:spPr>
        <p:txBody>
          <a:bodyPr wrap="square" rtlCol="0">
            <a:spAutoFit/>
          </a:bodyPr>
          <a:lstStyle/>
          <a:p>
            <a:r>
              <a:rPr kumimoji="1" lang="ja-JP" altLang="en-US" sz="1100" i="1" dirty="0">
                <a:solidFill>
                  <a:schemeClr val="accent3"/>
                </a:solidFill>
                <a:latin typeface="Cambria Math" panose="02040503050406030204" pitchFamily="18" charset="0"/>
              </a:rPr>
              <a:t>可能解を獲得しても、違反領域側の個体が可能領域まで遠く、その後の探索効率が悪化した</a:t>
            </a:r>
            <a:endParaRPr kumimoji="1" lang="en-US" altLang="ja-JP" sz="1200" b="0" i="1" dirty="0">
              <a:solidFill>
                <a:schemeClr val="accent3"/>
              </a:solidFill>
              <a:latin typeface="Cambria Math" panose="02040503050406030204" pitchFamily="18" charset="0"/>
            </a:endParaRPr>
          </a:p>
        </p:txBody>
      </p:sp>
      <p:pic>
        <p:nvPicPr>
          <p:cNvPr id="7" name="図 6">
            <a:extLst>
              <a:ext uri="{FF2B5EF4-FFF2-40B4-BE49-F238E27FC236}">
                <a16:creationId xmlns:a16="http://schemas.microsoft.com/office/drawing/2014/main" id="{E136C49F-7837-32C9-C2F6-826F83B42841}"/>
              </a:ext>
            </a:extLst>
          </p:cNvPr>
          <p:cNvPicPr>
            <a:picLocks noChangeAspect="1"/>
          </p:cNvPicPr>
          <p:nvPr/>
        </p:nvPicPr>
        <p:blipFill>
          <a:blip r:embed="rId11"/>
          <a:stretch>
            <a:fillRect/>
          </a:stretch>
        </p:blipFill>
        <p:spPr>
          <a:xfrm>
            <a:off x="3144688" y="2480463"/>
            <a:ext cx="2673786" cy="1187475"/>
          </a:xfrm>
          <a:prstGeom prst="rect">
            <a:avLst/>
          </a:prstGeom>
        </p:spPr>
      </p:pic>
      <p:pic>
        <p:nvPicPr>
          <p:cNvPr id="12" name="図 11">
            <a:extLst>
              <a:ext uri="{FF2B5EF4-FFF2-40B4-BE49-F238E27FC236}">
                <a16:creationId xmlns:a16="http://schemas.microsoft.com/office/drawing/2014/main" id="{AF75449C-8068-B039-B9E3-2B1776DDA681}"/>
              </a:ext>
            </a:extLst>
          </p:cNvPr>
          <p:cNvPicPr>
            <a:picLocks noChangeAspect="1"/>
          </p:cNvPicPr>
          <p:nvPr/>
        </p:nvPicPr>
        <p:blipFill>
          <a:blip r:embed="rId12"/>
          <a:stretch>
            <a:fillRect/>
          </a:stretch>
        </p:blipFill>
        <p:spPr>
          <a:xfrm>
            <a:off x="3156365" y="4492409"/>
            <a:ext cx="2646856" cy="1115681"/>
          </a:xfrm>
          <a:prstGeom prst="rect">
            <a:avLst/>
          </a:prstGeom>
        </p:spPr>
      </p:pic>
      <p:sp>
        <p:nvSpPr>
          <p:cNvPr id="17" name="テキスト ボックス 16">
            <a:extLst>
              <a:ext uri="{FF2B5EF4-FFF2-40B4-BE49-F238E27FC236}">
                <a16:creationId xmlns:a16="http://schemas.microsoft.com/office/drawing/2014/main" id="{6B6723EA-BBF1-9D20-8726-F77CFCF9C47B}"/>
              </a:ext>
            </a:extLst>
          </p:cNvPr>
          <p:cNvSpPr txBox="1"/>
          <p:nvPr/>
        </p:nvSpPr>
        <p:spPr>
          <a:xfrm>
            <a:off x="3461905" y="2563855"/>
            <a:ext cx="720069" cy="338554"/>
          </a:xfrm>
          <a:prstGeom prst="rect">
            <a:avLst/>
          </a:prstGeom>
          <a:noFill/>
        </p:spPr>
        <p:txBody>
          <a:bodyPr wrap="none" rtlCol="0">
            <a:spAutoFit/>
          </a:bodyPr>
          <a:lstStyle/>
          <a:p>
            <a:r>
              <a:rPr kumimoji="1" lang="en-US" altLang="ja-JP" sz="1600" dirty="0"/>
              <a:t>Step1</a:t>
            </a:r>
            <a:endParaRPr kumimoji="1" lang="ja-JP" altLang="en-US" sz="1600" dirty="0"/>
          </a:p>
        </p:txBody>
      </p:sp>
      <p:sp>
        <p:nvSpPr>
          <p:cNvPr id="18" name="二等辺三角形 17">
            <a:extLst>
              <a:ext uri="{FF2B5EF4-FFF2-40B4-BE49-F238E27FC236}">
                <a16:creationId xmlns:a16="http://schemas.microsoft.com/office/drawing/2014/main" id="{A0E253E8-97B1-DF61-BE2A-BCF4E6A9B39D}"/>
              </a:ext>
            </a:extLst>
          </p:cNvPr>
          <p:cNvSpPr/>
          <p:nvPr/>
        </p:nvSpPr>
        <p:spPr>
          <a:xfrm rot="10800000">
            <a:off x="4117944" y="4269940"/>
            <a:ext cx="930002" cy="19936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E6E922B-BACF-EFD2-A223-EF43F7C0BD59}"/>
              </a:ext>
            </a:extLst>
          </p:cNvPr>
          <p:cNvSpPr txBox="1"/>
          <p:nvPr/>
        </p:nvSpPr>
        <p:spPr>
          <a:xfrm>
            <a:off x="3461904" y="4533638"/>
            <a:ext cx="720069" cy="338554"/>
          </a:xfrm>
          <a:prstGeom prst="rect">
            <a:avLst/>
          </a:prstGeom>
          <a:noFill/>
        </p:spPr>
        <p:txBody>
          <a:bodyPr wrap="none" rtlCol="0">
            <a:spAutoFit/>
          </a:bodyPr>
          <a:lstStyle/>
          <a:p>
            <a:r>
              <a:rPr kumimoji="1" lang="en-US" altLang="ja-JP" sz="1600" dirty="0"/>
              <a:t>Step2</a:t>
            </a:r>
            <a:endParaRPr kumimoji="1" lang="ja-JP" altLang="en-US" sz="1600" dirty="0"/>
          </a:p>
        </p:txBody>
      </p:sp>
      <p:cxnSp>
        <p:nvCxnSpPr>
          <p:cNvPr id="6" name="直線コネクタ 5">
            <a:extLst>
              <a:ext uri="{FF2B5EF4-FFF2-40B4-BE49-F238E27FC236}">
                <a16:creationId xmlns:a16="http://schemas.microsoft.com/office/drawing/2014/main" id="{07DA1AA9-5634-365A-D47A-EA5AD351B52F}"/>
              </a:ext>
            </a:extLst>
          </p:cNvPr>
          <p:cNvCxnSpPr>
            <a:cxnSpLocks/>
          </p:cNvCxnSpPr>
          <p:nvPr/>
        </p:nvCxnSpPr>
        <p:spPr>
          <a:xfrm>
            <a:off x="779270" y="4469056"/>
            <a:ext cx="0" cy="10179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D5F3A3DC-DBF0-3430-0026-E23973199BC7}"/>
              </a:ext>
            </a:extLst>
          </p:cNvPr>
          <p:cNvSpPr/>
          <p:nvPr/>
        </p:nvSpPr>
        <p:spPr>
          <a:xfrm>
            <a:off x="996007" y="4640747"/>
            <a:ext cx="1782955" cy="305233"/>
          </a:xfrm>
          <a:prstGeom prst="wedgeRoundRectCallout">
            <a:avLst>
              <a:gd name="adj1" fmla="val -59850"/>
              <a:gd name="adj2" fmla="val 3372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a:solidFill>
                  <a:schemeClr val="tx1"/>
                </a:solidFill>
                <a:latin typeface="Cambria Math" panose="02040503050406030204" pitchFamily="18" charset="0"/>
              </a:rPr>
              <a:t>実行可能解獲得</a:t>
            </a:r>
            <a:endParaRPr kumimoji="1" lang="en-US" altLang="ja-JP" sz="1600" i="1" dirty="0">
              <a:solidFill>
                <a:schemeClr val="tx1"/>
              </a:solidFill>
              <a:latin typeface="Cambria Math" panose="02040503050406030204" pitchFamily="18" charset="0"/>
            </a:endParaRPr>
          </a:p>
        </p:txBody>
      </p:sp>
      <p:pic>
        <p:nvPicPr>
          <p:cNvPr id="16" name="図 15" descr="ダイアグラム&#10;&#10;自動的に生成された説明">
            <a:extLst>
              <a:ext uri="{FF2B5EF4-FFF2-40B4-BE49-F238E27FC236}">
                <a16:creationId xmlns:a16="http://schemas.microsoft.com/office/drawing/2014/main" id="{292BCD1C-9C17-7400-0141-3B6A2AD81D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529" y="3200664"/>
            <a:ext cx="2516335" cy="1137803"/>
          </a:xfrm>
          <a:prstGeom prst="rect">
            <a:avLst/>
          </a:prstGeom>
        </p:spPr>
      </p:pic>
      <p:sp>
        <p:nvSpPr>
          <p:cNvPr id="19" name="テキスト ボックス 18">
            <a:extLst>
              <a:ext uri="{FF2B5EF4-FFF2-40B4-BE49-F238E27FC236}">
                <a16:creationId xmlns:a16="http://schemas.microsoft.com/office/drawing/2014/main" id="{A1DFF3D2-8961-8875-61FA-F4A8DC4E0F17}"/>
              </a:ext>
            </a:extLst>
          </p:cNvPr>
          <p:cNvSpPr txBox="1"/>
          <p:nvPr/>
        </p:nvSpPr>
        <p:spPr>
          <a:xfrm>
            <a:off x="216163" y="2814306"/>
            <a:ext cx="2791150" cy="338554"/>
          </a:xfrm>
          <a:prstGeom prst="rect">
            <a:avLst/>
          </a:prstGeom>
          <a:noFill/>
        </p:spPr>
        <p:txBody>
          <a:bodyPr wrap="none" rtlCol="0">
            <a:spAutoFit/>
          </a:bodyPr>
          <a:lstStyle/>
          <a:p>
            <a:pPr algn="ctr"/>
            <a:r>
              <a:rPr kumimoji="1" lang="ja-JP" altLang="en-US" sz="1600" i="1" dirty="0">
                <a:solidFill>
                  <a:schemeClr val="accent3"/>
                </a:solidFill>
                <a:latin typeface="Cambria Math" panose="02040503050406030204" pitchFamily="18" charset="0"/>
              </a:rPr>
              <a:t>正規化の</a:t>
            </a:r>
            <a:r>
              <a:rPr kumimoji="1" lang="ja-JP" altLang="en-US" sz="1600" b="0" i="1" dirty="0">
                <a:solidFill>
                  <a:schemeClr val="accent3"/>
                </a:solidFill>
                <a:latin typeface="Cambria Math" panose="02040503050406030204" pitchFamily="18" charset="0"/>
              </a:rPr>
              <a:t>基準点を途中で固定</a:t>
            </a:r>
            <a:endParaRPr kumimoji="1" lang="en-US" altLang="ja-JP" sz="1600" i="1" dirty="0">
              <a:solidFill>
                <a:schemeClr val="accent3"/>
              </a:solidFill>
              <a:latin typeface="Cambria Math" panose="02040503050406030204" pitchFamily="18" charset="0"/>
            </a:endParaRPr>
          </a:p>
        </p:txBody>
      </p:sp>
      <p:cxnSp>
        <p:nvCxnSpPr>
          <p:cNvPr id="23" name="直線矢印コネクタ 22">
            <a:extLst>
              <a:ext uri="{FF2B5EF4-FFF2-40B4-BE49-F238E27FC236}">
                <a16:creationId xmlns:a16="http://schemas.microsoft.com/office/drawing/2014/main" id="{9A139BCE-D468-1C5A-D11C-0AD7EB48B20A}"/>
              </a:ext>
            </a:extLst>
          </p:cNvPr>
          <p:cNvCxnSpPr>
            <a:cxnSpLocks/>
          </p:cNvCxnSpPr>
          <p:nvPr/>
        </p:nvCxnSpPr>
        <p:spPr>
          <a:xfrm>
            <a:off x="2514600" y="5041564"/>
            <a:ext cx="61103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F46CA18-4A45-2086-DC27-64E949162E71}"/>
              </a:ext>
            </a:extLst>
          </p:cNvPr>
          <p:cNvCxnSpPr>
            <a:cxnSpLocks/>
          </p:cNvCxnSpPr>
          <p:nvPr/>
        </p:nvCxnSpPr>
        <p:spPr>
          <a:xfrm flipV="1">
            <a:off x="728029" y="3301377"/>
            <a:ext cx="2422888" cy="1338773"/>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B2062D7-043E-2181-F66C-AC6758499DAD}"/>
                  </a:ext>
                </a:extLst>
              </p:cNvPr>
              <p:cNvSpPr txBox="1"/>
              <p:nvPr/>
            </p:nvSpPr>
            <p:spPr>
              <a:xfrm>
                <a:off x="30913" y="3275044"/>
                <a:ext cx="265441" cy="89713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050" b="0" i="1" smtClean="0">
                        <a:latin typeface="Cambria Math" panose="02040503050406030204" pitchFamily="18" charset="0"/>
                      </a:rPr>
                      <m:t>|</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opt</m:t>
                        </m:r>
                      </m:sup>
                    </m:sSup>
                    <m:r>
                      <a:rPr kumimoji="1" lang="en-US" altLang="ja-JP" sz="1050" b="0" i="1" smtClean="0">
                        <a:latin typeface="Cambria Math" panose="02040503050406030204" pitchFamily="18" charset="0"/>
                      </a:rPr>
                      <m:t> −</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best</m:t>
                        </m:r>
                      </m:sup>
                    </m:sSup>
                  </m:oMath>
                </a14:m>
                <a:r>
                  <a:rPr kumimoji="1" lang="en-US" altLang="ja-JP" sz="1050" dirty="0"/>
                  <a:t>|</a:t>
                </a:r>
                <a:endParaRPr kumimoji="1" lang="ja-JP" altLang="en-US" sz="1050" dirty="0"/>
              </a:p>
            </p:txBody>
          </p:sp>
        </mc:Choice>
        <mc:Fallback xmlns="">
          <p:sp>
            <p:nvSpPr>
              <p:cNvPr id="43" name="テキスト ボックス 42">
                <a:extLst>
                  <a:ext uri="{FF2B5EF4-FFF2-40B4-BE49-F238E27FC236}">
                    <a16:creationId xmlns:a16="http://schemas.microsoft.com/office/drawing/2014/main" id="{BB2062D7-043E-2181-F66C-AC6758499DAD}"/>
                  </a:ext>
                </a:extLst>
              </p:cNvPr>
              <p:cNvSpPr txBox="1">
                <a:spLocks noRot="1" noChangeAspect="1" noMove="1" noResize="1" noEditPoints="1" noAdjustHandles="1" noChangeArrowheads="1" noChangeShapeType="1" noTextEdit="1"/>
              </p:cNvSpPr>
              <p:nvPr/>
            </p:nvSpPr>
            <p:spPr>
              <a:xfrm>
                <a:off x="30913" y="3275044"/>
                <a:ext cx="265441" cy="897135"/>
              </a:xfrm>
              <a:prstGeom prst="rect">
                <a:avLst/>
              </a:prstGeom>
              <a:blipFill>
                <a:blip r:embed="rId14"/>
                <a:stretch>
                  <a:fillRect t="-3401" r="-2727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8775320-8BC8-20D1-1555-964949BF0A68}"/>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Tree>
    <p:extLst>
      <p:ext uri="{BB962C8B-B14F-4D97-AF65-F5344CB8AC3E}">
        <p14:creationId xmlns:p14="http://schemas.microsoft.com/office/powerpoint/2010/main" val="2996678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問題性質とアルゴリズムの対応関係の仮説</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2422" y="966520"/>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既存の制約対処法は、下記の相反する性質に対してロバストでない。</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9576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6" name="テキスト ボックス 25">
            <a:extLst>
              <a:ext uri="{FF2B5EF4-FFF2-40B4-BE49-F238E27FC236}">
                <a16:creationId xmlns:a16="http://schemas.microsoft.com/office/drawing/2014/main" id="{76127879-9EAD-2621-776E-14643AD96B29}"/>
              </a:ext>
            </a:extLst>
          </p:cNvPr>
          <p:cNvSpPr txBox="1"/>
          <p:nvPr/>
        </p:nvSpPr>
        <p:spPr>
          <a:xfrm>
            <a:off x="215498" y="2656424"/>
            <a:ext cx="1768202" cy="338554"/>
          </a:xfrm>
          <a:prstGeom prst="rect">
            <a:avLst/>
          </a:prstGeom>
          <a:noFill/>
        </p:spPr>
        <p:txBody>
          <a:bodyPr wrap="square" rtlCol="0">
            <a:spAutoFit/>
          </a:bodyPr>
          <a:lstStyle/>
          <a:p>
            <a:pPr algn="ctr"/>
            <a:r>
              <a:rPr kumimoji="1" lang="en-US" altLang="ja-JP" sz="1600" dirty="0"/>
              <a:t>※</a:t>
            </a:r>
            <a:r>
              <a:rPr kumimoji="1" lang="ja-JP" altLang="en-US" sz="1600" dirty="0"/>
              <a:t>白＝可能領域</a:t>
            </a:r>
          </a:p>
        </p:txBody>
      </p:sp>
      <p:pic>
        <p:nvPicPr>
          <p:cNvPr id="45" name="図 44">
            <a:extLst>
              <a:ext uri="{FF2B5EF4-FFF2-40B4-BE49-F238E27FC236}">
                <a16:creationId xmlns:a16="http://schemas.microsoft.com/office/drawing/2014/main" id="{4736B767-F8FE-409E-621B-1D307B802F42}"/>
              </a:ext>
            </a:extLst>
          </p:cNvPr>
          <p:cNvPicPr>
            <a:picLocks noChangeAspect="1"/>
          </p:cNvPicPr>
          <p:nvPr/>
        </p:nvPicPr>
        <p:blipFill>
          <a:blip r:embed="rId2"/>
          <a:stretch>
            <a:fillRect/>
          </a:stretch>
        </p:blipFill>
        <p:spPr>
          <a:xfrm>
            <a:off x="9621444" y="2936092"/>
            <a:ext cx="2295736" cy="2028508"/>
          </a:xfrm>
          <a:prstGeom prst="rect">
            <a:avLst/>
          </a:prstGeom>
        </p:spPr>
      </p:pic>
      <p:pic>
        <p:nvPicPr>
          <p:cNvPr id="49" name="図 48">
            <a:extLst>
              <a:ext uri="{FF2B5EF4-FFF2-40B4-BE49-F238E27FC236}">
                <a16:creationId xmlns:a16="http://schemas.microsoft.com/office/drawing/2014/main" id="{5B6B8D30-4FB2-ABE1-6BAA-E884B84B1196}"/>
              </a:ext>
            </a:extLst>
          </p:cNvPr>
          <p:cNvPicPr>
            <a:picLocks noChangeAspect="1"/>
          </p:cNvPicPr>
          <p:nvPr/>
        </p:nvPicPr>
        <p:blipFill>
          <a:blip r:embed="rId3"/>
          <a:stretch>
            <a:fillRect/>
          </a:stretch>
        </p:blipFill>
        <p:spPr>
          <a:xfrm>
            <a:off x="7227007" y="2936092"/>
            <a:ext cx="2302630" cy="2028508"/>
          </a:xfrm>
          <a:prstGeom prst="rect">
            <a:avLst/>
          </a:prstGeom>
        </p:spPr>
      </p:pic>
      <p:sp>
        <p:nvSpPr>
          <p:cNvPr id="50" name="テキスト ボックス 49">
            <a:extLst>
              <a:ext uri="{FF2B5EF4-FFF2-40B4-BE49-F238E27FC236}">
                <a16:creationId xmlns:a16="http://schemas.microsoft.com/office/drawing/2014/main" id="{410395E2-F190-2F29-2BF7-DFE39B3EC0AB}"/>
              </a:ext>
            </a:extLst>
          </p:cNvPr>
          <p:cNvSpPr txBox="1"/>
          <p:nvPr/>
        </p:nvSpPr>
        <p:spPr>
          <a:xfrm>
            <a:off x="2413046" y="1807284"/>
            <a:ext cx="4386201" cy="400110"/>
          </a:xfrm>
          <a:prstGeom prst="rect">
            <a:avLst/>
          </a:prstGeom>
          <a:noFill/>
        </p:spPr>
        <p:txBody>
          <a:bodyPr wrap="square" rtlCol="0">
            <a:spAutoFit/>
          </a:bodyPr>
          <a:lstStyle/>
          <a:p>
            <a:pPr algn="ctr"/>
            <a:r>
              <a:rPr kumimoji="1" lang="ja-JP" altLang="en-US" sz="2000" dirty="0"/>
              <a:t>実行可能領域の非凸性</a:t>
            </a:r>
            <a:r>
              <a:rPr kumimoji="1" lang="ja-JP" altLang="en-US" dirty="0"/>
              <a:t>（非連結性）</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DA0BEAF-CF33-733E-CB04-11F7306E79D6}"/>
                  </a:ext>
                </a:extLst>
              </p:cNvPr>
              <p:cNvSpPr txBox="1"/>
              <p:nvPr/>
            </p:nvSpPr>
            <p:spPr>
              <a:xfrm>
                <a:off x="7545227" y="1807284"/>
                <a:ext cx="4043583" cy="400110"/>
              </a:xfrm>
              <a:prstGeom prst="rect">
                <a:avLst/>
              </a:prstGeom>
              <a:noFill/>
            </p:spPr>
            <p:txBody>
              <a:bodyPr wrap="square" rtlCol="0">
                <a:spAutoFit/>
              </a:bodyPr>
              <a:lstStyle/>
              <a:p>
                <a:pPr algn="ctr"/>
                <a14:m>
                  <m:oMath xmlns:m="http://schemas.openxmlformats.org/officeDocument/2006/math">
                    <m:r>
                      <a:rPr lang="en-US" altLang="ja-JP" sz="2000" b="1" i="0"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𝑣</m:t>
                    </m:r>
                    <m:r>
                      <a:rPr lang="en-US" altLang="ja-JP" sz="2000" b="0" i="1" smtClean="0">
                        <a:latin typeface="Cambria Math" panose="02040503050406030204" pitchFamily="18" charset="0"/>
                      </a:rPr>
                      <m:t>)</m:t>
                    </m:r>
                  </m:oMath>
                </a14:m>
                <a:r>
                  <a:rPr kumimoji="1" lang="ja-JP" altLang="en-US" sz="2000" dirty="0"/>
                  <a:t>のパレートフロンティアの広さ</a:t>
                </a:r>
              </a:p>
            </p:txBody>
          </p:sp>
        </mc:Choice>
        <mc:Fallback xmlns="">
          <p:sp>
            <p:nvSpPr>
              <p:cNvPr id="51" name="テキスト ボックス 50">
                <a:extLst>
                  <a:ext uri="{FF2B5EF4-FFF2-40B4-BE49-F238E27FC236}">
                    <a16:creationId xmlns:a16="http://schemas.microsoft.com/office/drawing/2014/main" id="{6DA0BEAF-CF33-733E-CB04-11F7306E79D6}"/>
                  </a:ext>
                </a:extLst>
              </p:cNvPr>
              <p:cNvSpPr txBox="1">
                <a:spLocks noRot="1" noChangeAspect="1" noMove="1" noResize="1" noEditPoints="1" noAdjustHandles="1" noChangeArrowheads="1" noChangeShapeType="1" noTextEdit="1"/>
              </p:cNvSpPr>
              <p:nvPr/>
            </p:nvSpPr>
            <p:spPr>
              <a:xfrm>
                <a:off x="7545227" y="1807284"/>
                <a:ext cx="4043583" cy="400110"/>
              </a:xfrm>
              <a:prstGeom prst="rect">
                <a:avLst/>
              </a:prstGeom>
              <a:blipFill>
                <a:blip r:embed="rId6"/>
                <a:stretch>
                  <a:fillRect t="-9091" b="-24242"/>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205285E0-3C31-FE82-BF18-2FEEA0DEBBD4}"/>
              </a:ext>
            </a:extLst>
          </p:cNvPr>
          <p:cNvCxnSpPr>
            <a:cxnSpLocks/>
          </p:cNvCxnSpPr>
          <p:nvPr/>
        </p:nvCxnSpPr>
        <p:spPr>
          <a:xfrm>
            <a:off x="2129741" y="2240643"/>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D727A5E-A1B2-7BFE-1A4D-EEE492C4C862}"/>
              </a:ext>
            </a:extLst>
          </p:cNvPr>
          <p:cNvCxnSpPr>
            <a:cxnSpLocks/>
          </p:cNvCxnSpPr>
          <p:nvPr/>
        </p:nvCxnSpPr>
        <p:spPr>
          <a:xfrm>
            <a:off x="7244284" y="2240643"/>
            <a:ext cx="47396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A2C0EAF-13C6-CB98-2CDD-9CF6147AFDF2}"/>
              </a:ext>
            </a:extLst>
          </p:cNvPr>
          <p:cNvSpPr txBox="1"/>
          <p:nvPr/>
        </p:nvSpPr>
        <p:spPr>
          <a:xfrm>
            <a:off x="142903" y="5139795"/>
            <a:ext cx="1986839" cy="369332"/>
          </a:xfrm>
          <a:prstGeom prst="rect">
            <a:avLst/>
          </a:prstGeom>
          <a:noFill/>
          <a:ln>
            <a:solidFill>
              <a:schemeClr val="tx1"/>
            </a:solidFill>
          </a:ln>
        </p:spPr>
        <p:txBody>
          <a:bodyPr wrap="square" rtlCol="0">
            <a:spAutoFit/>
          </a:bodyPr>
          <a:lstStyle/>
          <a:p>
            <a:pPr algn="ctr"/>
            <a:r>
              <a:rPr kumimoji="1" lang="ja-JP" altLang="en-US" dirty="0"/>
              <a:t>違反量削減優先</a:t>
            </a:r>
          </a:p>
        </p:txBody>
      </p:sp>
      <p:sp>
        <p:nvSpPr>
          <p:cNvPr id="57" name="テキスト ボックス 56">
            <a:extLst>
              <a:ext uri="{FF2B5EF4-FFF2-40B4-BE49-F238E27FC236}">
                <a16:creationId xmlns:a16="http://schemas.microsoft.com/office/drawing/2014/main" id="{568A678F-CA19-1573-56DA-D3AD66D1E57D}"/>
              </a:ext>
            </a:extLst>
          </p:cNvPr>
          <p:cNvSpPr txBox="1"/>
          <p:nvPr/>
        </p:nvSpPr>
        <p:spPr>
          <a:xfrm>
            <a:off x="2550269" y="2477878"/>
            <a:ext cx="1818516" cy="369332"/>
          </a:xfrm>
          <a:prstGeom prst="rect">
            <a:avLst/>
          </a:prstGeom>
          <a:noFill/>
        </p:spPr>
        <p:txBody>
          <a:bodyPr wrap="square" rtlCol="0">
            <a:spAutoFit/>
          </a:bodyPr>
          <a:lstStyle/>
          <a:p>
            <a:pPr algn="ctr"/>
            <a:r>
              <a:rPr kumimoji="1" lang="ja-JP" altLang="en-US" dirty="0"/>
              <a:t>狭く、密な配置</a:t>
            </a:r>
          </a:p>
        </p:txBody>
      </p:sp>
      <p:sp>
        <p:nvSpPr>
          <p:cNvPr id="58" name="テキスト ボックス 57">
            <a:extLst>
              <a:ext uri="{FF2B5EF4-FFF2-40B4-BE49-F238E27FC236}">
                <a16:creationId xmlns:a16="http://schemas.microsoft.com/office/drawing/2014/main" id="{A2E1E410-991D-874A-B99E-8F9EEBB5E15E}"/>
              </a:ext>
            </a:extLst>
          </p:cNvPr>
          <p:cNvSpPr txBox="1"/>
          <p:nvPr/>
        </p:nvSpPr>
        <p:spPr>
          <a:xfrm>
            <a:off x="4980731" y="2477878"/>
            <a:ext cx="1818516" cy="369332"/>
          </a:xfrm>
          <a:prstGeom prst="rect">
            <a:avLst/>
          </a:prstGeom>
          <a:noFill/>
        </p:spPr>
        <p:txBody>
          <a:bodyPr wrap="square" rtlCol="0">
            <a:spAutoFit/>
          </a:bodyPr>
          <a:lstStyle/>
          <a:p>
            <a:pPr algn="ctr"/>
            <a:r>
              <a:rPr kumimoji="1" lang="ja-JP" altLang="en-US" dirty="0"/>
              <a:t>広く、疎な配置</a:t>
            </a:r>
          </a:p>
        </p:txBody>
      </p:sp>
      <p:sp>
        <p:nvSpPr>
          <p:cNvPr id="59" name="テキスト ボックス 58">
            <a:extLst>
              <a:ext uri="{FF2B5EF4-FFF2-40B4-BE49-F238E27FC236}">
                <a16:creationId xmlns:a16="http://schemas.microsoft.com/office/drawing/2014/main" id="{E26BA230-497A-0A2E-D28D-5993A9BF3E62}"/>
              </a:ext>
            </a:extLst>
          </p:cNvPr>
          <p:cNvSpPr txBox="1"/>
          <p:nvPr/>
        </p:nvSpPr>
        <p:spPr>
          <a:xfrm>
            <a:off x="142902" y="5617429"/>
            <a:ext cx="1986839" cy="369332"/>
          </a:xfrm>
          <a:prstGeom prst="rect">
            <a:avLst/>
          </a:prstGeom>
          <a:noFill/>
          <a:ln>
            <a:solidFill>
              <a:schemeClr val="tx1"/>
            </a:solidFill>
          </a:ln>
        </p:spPr>
        <p:txBody>
          <a:bodyPr wrap="square" rtlCol="0">
            <a:spAutoFit/>
          </a:bodyPr>
          <a:lstStyle/>
          <a:p>
            <a:pPr algn="ctr"/>
            <a:r>
              <a:rPr kumimoji="1" lang="ja-JP" altLang="en-US" dirty="0"/>
              <a:t>問題分割</a:t>
            </a:r>
          </a:p>
        </p:txBody>
      </p:sp>
      <p:sp>
        <p:nvSpPr>
          <p:cNvPr id="60" name="テキスト ボックス 59">
            <a:extLst>
              <a:ext uri="{FF2B5EF4-FFF2-40B4-BE49-F238E27FC236}">
                <a16:creationId xmlns:a16="http://schemas.microsoft.com/office/drawing/2014/main" id="{DC0CEEC3-8BE9-A912-A3F2-DE97844E1B9A}"/>
              </a:ext>
            </a:extLst>
          </p:cNvPr>
          <p:cNvSpPr txBox="1"/>
          <p:nvPr/>
        </p:nvSpPr>
        <p:spPr>
          <a:xfrm>
            <a:off x="7487393" y="2471758"/>
            <a:ext cx="1818516" cy="369332"/>
          </a:xfrm>
          <a:prstGeom prst="rect">
            <a:avLst/>
          </a:prstGeom>
          <a:noFill/>
        </p:spPr>
        <p:txBody>
          <a:bodyPr wrap="square" rtlCol="0">
            <a:spAutoFit/>
          </a:bodyPr>
          <a:lstStyle/>
          <a:p>
            <a:pPr algn="ctr"/>
            <a:r>
              <a:rPr kumimoji="1" lang="ja-JP" altLang="en-US" dirty="0"/>
              <a:t>狭い</a:t>
            </a:r>
          </a:p>
        </p:txBody>
      </p:sp>
      <p:sp>
        <p:nvSpPr>
          <p:cNvPr id="61" name="テキスト ボックス 60">
            <a:extLst>
              <a:ext uri="{FF2B5EF4-FFF2-40B4-BE49-F238E27FC236}">
                <a16:creationId xmlns:a16="http://schemas.microsoft.com/office/drawing/2014/main" id="{DE49A79B-8C91-76E2-0B1D-83FBDDE6FB99}"/>
              </a:ext>
            </a:extLst>
          </p:cNvPr>
          <p:cNvSpPr txBox="1"/>
          <p:nvPr/>
        </p:nvSpPr>
        <p:spPr>
          <a:xfrm>
            <a:off x="9860054" y="2477878"/>
            <a:ext cx="1818516" cy="369332"/>
          </a:xfrm>
          <a:prstGeom prst="rect">
            <a:avLst/>
          </a:prstGeom>
          <a:noFill/>
        </p:spPr>
        <p:txBody>
          <a:bodyPr wrap="square" rtlCol="0">
            <a:spAutoFit/>
          </a:bodyPr>
          <a:lstStyle/>
          <a:p>
            <a:pPr algn="ctr"/>
            <a:r>
              <a:rPr kumimoji="1" lang="ja-JP" altLang="en-US" dirty="0"/>
              <a:t>広い</a:t>
            </a:r>
          </a:p>
        </p:txBody>
      </p:sp>
      <p:sp>
        <p:nvSpPr>
          <p:cNvPr id="62" name="テキスト ボックス 61">
            <a:extLst>
              <a:ext uri="{FF2B5EF4-FFF2-40B4-BE49-F238E27FC236}">
                <a16:creationId xmlns:a16="http://schemas.microsoft.com/office/drawing/2014/main" id="{3D0AC422-BD89-5173-276B-25E730FEBB81}"/>
              </a:ext>
            </a:extLst>
          </p:cNvPr>
          <p:cNvSpPr txBox="1"/>
          <p:nvPr/>
        </p:nvSpPr>
        <p:spPr>
          <a:xfrm>
            <a:off x="2478147" y="5617429"/>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4" name="テキスト ボックス 63">
            <a:extLst>
              <a:ext uri="{FF2B5EF4-FFF2-40B4-BE49-F238E27FC236}">
                <a16:creationId xmlns:a16="http://schemas.microsoft.com/office/drawing/2014/main" id="{2D1AF640-9119-9B73-A21C-B13718E0C190}"/>
              </a:ext>
            </a:extLst>
          </p:cNvPr>
          <p:cNvSpPr txBox="1"/>
          <p:nvPr/>
        </p:nvSpPr>
        <p:spPr>
          <a:xfrm>
            <a:off x="2478147" y="5139795"/>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5" name="テキスト ボックス 64">
            <a:extLst>
              <a:ext uri="{FF2B5EF4-FFF2-40B4-BE49-F238E27FC236}">
                <a16:creationId xmlns:a16="http://schemas.microsoft.com/office/drawing/2014/main" id="{1E0559B7-69FA-B9FD-4377-F7E64C7A411A}"/>
              </a:ext>
            </a:extLst>
          </p:cNvPr>
          <p:cNvSpPr txBox="1"/>
          <p:nvPr/>
        </p:nvSpPr>
        <p:spPr>
          <a:xfrm>
            <a:off x="7538837" y="5144874"/>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6" name="テキスト ボックス 65">
            <a:extLst>
              <a:ext uri="{FF2B5EF4-FFF2-40B4-BE49-F238E27FC236}">
                <a16:creationId xmlns:a16="http://schemas.microsoft.com/office/drawing/2014/main" id="{D8F42D5F-5CFD-79E3-31A2-B9EFC8A61AC7}"/>
              </a:ext>
            </a:extLst>
          </p:cNvPr>
          <p:cNvSpPr txBox="1"/>
          <p:nvPr/>
        </p:nvSpPr>
        <p:spPr>
          <a:xfrm>
            <a:off x="7504650" y="5617429"/>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7" name="テキスト ボックス 66">
            <a:extLst>
              <a:ext uri="{FF2B5EF4-FFF2-40B4-BE49-F238E27FC236}">
                <a16:creationId xmlns:a16="http://schemas.microsoft.com/office/drawing/2014/main" id="{EA87E640-E169-1CD0-AEF2-75A2A9FF6528}"/>
              </a:ext>
            </a:extLst>
          </p:cNvPr>
          <p:cNvSpPr txBox="1"/>
          <p:nvPr/>
        </p:nvSpPr>
        <p:spPr>
          <a:xfrm>
            <a:off x="15083" y="2032827"/>
            <a:ext cx="2169033" cy="584775"/>
          </a:xfrm>
          <a:prstGeom prst="rect">
            <a:avLst/>
          </a:prstGeom>
          <a:noFill/>
        </p:spPr>
        <p:txBody>
          <a:bodyPr wrap="square" rtlCol="0">
            <a:spAutoFit/>
          </a:bodyPr>
          <a:lstStyle/>
          <a:p>
            <a:pPr algn="ctr"/>
            <a:r>
              <a:rPr kumimoji="1" lang="ja-JP" altLang="en-US" sz="1600" b="1" dirty="0">
                <a:solidFill>
                  <a:schemeClr val="accent1"/>
                </a:solidFill>
              </a:rPr>
              <a:t>決定変数空間における</a:t>
            </a:r>
            <a:endParaRPr kumimoji="1" lang="en-US" altLang="ja-JP" sz="1600" b="1" dirty="0">
              <a:solidFill>
                <a:schemeClr val="accent1"/>
              </a:solidFill>
            </a:endParaRPr>
          </a:p>
          <a:p>
            <a:pPr algn="ctr"/>
            <a:r>
              <a:rPr kumimoji="1" lang="ja-JP" altLang="en-US" sz="1600" b="1" dirty="0">
                <a:solidFill>
                  <a:schemeClr val="accent1"/>
                </a:solidFill>
              </a:rPr>
              <a:t>目的関数の景観</a:t>
            </a:r>
          </a:p>
        </p:txBody>
      </p:sp>
      <p:pic>
        <p:nvPicPr>
          <p:cNvPr id="4" name="図 3">
            <a:extLst>
              <a:ext uri="{FF2B5EF4-FFF2-40B4-BE49-F238E27FC236}">
                <a16:creationId xmlns:a16="http://schemas.microsoft.com/office/drawing/2014/main" id="{02BC3E9E-FB8B-D724-8B26-7265CF0025A3}"/>
              </a:ext>
            </a:extLst>
          </p:cNvPr>
          <p:cNvPicPr>
            <a:picLocks noChangeAspect="1"/>
          </p:cNvPicPr>
          <p:nvPr/>
        </p:nvPicPr>
        <p:blipFill>
          <a:blip r:embed="rId7"/>
          <a:stretch>
            <a:fillRect/>
          </a:stretch>
        </p:blipFill>
        <p:spPr>
          <a:xfrm>
            <a:off x="2244963" y="2936092"/>
            <a:ext cx="2347335" cy="2028504"/>
          </a:xfrm>
          <a:prstGeom prst="rect">
            <a:avLst/>
          </a:prstGeom>
        </p:spPr>
      </p:pic>
      <p:pic>
        <p:nvPicPr>
          <p:cNvPr id="6" name="図 5">
            <a:extLst>
              <a:ext uri="{FF2B5EF4-FFF2-40B4-BE49-F238E27FC236}">
                <a16:creationId xmlns:a16="http://schemas.microsoft.com/office/drawing/2014/main" id="{4A1611EA-6C8F-0FE3-076D-93214340AE79}"/>
              </a:ext>
            </a:extLst>
          </p:cNvPr>
          <p:cNvPicPr>
            <a:picLocks noChangeAspect="1"/>
          </p:cNvPicPr>
          <p:nvPr/>
        </p:nvPicPr>
        <p:blipFill>
          <a:blip r:embed="rId8"/>
          <a:stretch>
            <a:fillRect/>
          </a:stretch>
        </p:blipFill>
        <p:spPr>
          <a:xfrm>
            <a:off x="4732119" y="2936092"/>
            <a:ext cx="2336406" cy="2028508"/>
          </a:xfrm>
          <a:prstGeom prst="rect">
            <a:avLst/>
          </a:prstGeom>
        </p:spPr>
      </p:pic>
      <p:cxnSp>
        <p:nvCxnSpPr>
          <p:cNvPr id="10" name="直線コネクタ 9">
            <a:extLst>
              <a:ext uri="{FF2B5EF4-FFF2-40B4-BE49-F238E27FC236}">
                <a16:creationId xmlns:a16="http://schemas.microsoft.com/office/drawing/2014/main" id="{989C1F9B-FF19-F985-CE94-68BA1E042697}"/>
              </a:ext>
            </a:extLst>
          </p:cNvPr>
          <p:cNvCxnSpPr/>
          <p:nvPr/>
        </p:nvCxnSpPr>
        <p:spPr>
          <a:xfrm>
            <a:off x="385135" y="3124200"/>
            <a:ext cx="240790" cy="0"/>
          </a:xfrm>
          <a:prstGeom prst="line">
            <a:avLst/>
          </a:prstGeom>
          <a:ln w="762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D40975F-B192-9098-33FA-5177F7FF2E11}"/>
              </a:ext>
            </a:extLst>
          </p:cNvPr>
          <p:cNvSpPr txBox="1"/>
          <p:nvPr/>
        </p:nvSpPr>
        <p:spPr>
          <a:xfrm>
            <a:off x="476761" y="2954923"/>
            <a:ext cx="1768202" cy="338554"/>
          </a:xfrm>
          <a:prstGeom prst="rect">
            <a:avLst/>
          </a:prstGeom>
          <a:noFill/>
        </p:spPr>
        <p:txBody>
          <a:bodyPr wrap="square" rtlCol="0">
            <a:spAutoFit/>
          </a:bodyPr>
          <a:lstStyle/>
          <a:p>
            <a:pPr algn="ctr"/>
            <a:r>
              <a:rPr kumimoji="1" lang="ja-JP" altLang="en-US" sz="1600" dirty="0"/>
              <a:t>：</a:t>
            </a:r>
            <a:r>
              <a:rPr kumimoji="1" lang="en-US" altLang="ja-JP" sz="1600" dirty="0"/>
              <a:t>Pareto Frontier</a:t>
            </a:r>
            <a:endParaRPr kumimoji="1" lang="ja-JP" altLang="en-US" sz="1600" dirty="0"/>
          </a:p>
        </p:txBody>
      </p:sp>
      <p:sp>
        <p:nvSpPr>
          <p:cNvPr id="5" name="テキスト ボックス 4">
            <a:extLst>
              <a:ext uri="{FF2B5EF4-FFF2-40B4-BE49-F238E27FC236}">
                <a16:creationId xmlns:a16="http://schemas.microsoft.com/office/drawing/2014/main" id="{D9A60A0A-F8F0-DFC9-504D-BA8407175A4D}"/>
              </a:ext>
            </a:extLst>
          </p:cNvPr>
          <p:cNvSpPr txBox="1"/>
          <p:nvPr/>
        </p:nvSpPr>
        <p:spPr>
          <a:xfrm>
            <a:off x="457803" y="4633196"/>
            <a:ext cx="1357037" cy="369332"/>
          </a:xfrm>
          <a:prstGeom prst="rect">
            <a:avLst/>
          </a:prstGeom>
          <a:solidFill>
            <a:schemeClr val="accent1"/>
          </a:solidFill>
          <a:ln>
            <a:solidFill>
              <a:schemeClr val="tx1"/>
            </a:solidFill>
          </a:ln>
        </p:spPr>
        <p:txBody>
          <a:bodyPr wrap="square" rtlCol="0">
            <a:spAutoFit/>
          </a:bodyPr>
          <a:lstStyle/>
          <a:p>
            <a:pPr algn="ctr"/>
            <a:r>
              <a:rPr kumimoji="1" lang="ja-JP" altLang="en-US" b="1" dirty="0">
                <a:solidFill>
                  <a:schemeClr val="bg1"/>
                </a:solidFill>
              </a:rPr>
              <a:t>仮説</a:t>
            </a:r>
          </a:p>
        </p:txBody>
      </p:sp>
      <p:sp>
        <p:nvSpPr>
          <p:cNvPr id="2" name="テキスト ボックス 1">
            <a:extLst>
              <a:ext uri="{FF2B5EF4-FFF2-40B4-BE49-F238E27FC236}">
                <a16:creationId xmlns:a16="http://schemas.microsoft.com/office/drawing/2014/main" id="{DDB00411-2492-2D0F-008E-6CFA7880F717}"/>
              </a:ext>
            </a:extLst>
          </p:cNvPr>
          <p:cNvSpPr txBox="1"/>
          <p:nvPr/>
        </p:nvSpPr>
        <p:spPr>
          <a:xfrm>
            <a:off x="2129741" y="5176582"/>
            <a:ext cx="1207705" cy="338554"/>
          </a:xfrm>
          <a:prstGeom prst="rect">
            <a:avLst/>
          </a:prstGeom>
          <a:noFill/>
        </p:spPr>
        <p:txBody>
          <a:bodyPr wrap="square" rtlCol="0">
            <a:spAutoFit/>
          </a:bodyPr>
          <a:lstStyle/>
          <a:p>
            <a:pPr algn="ctr"/>
            <a:r>
              <a:rPr kumimoji="1" lang="ja-JP" altLang="en-US" sz="1600" dirty="0"/>
              <a:t>（</a:t>
            </a:r>
            <a:r>
              <a:rPr kumimoji="1" lang="en-US" altLang="ja-JP" sz="1600" dirty="0"/>
              <a:t>FR</a:t>
            </a:r>
            <a:r>
              <a:rPr kumimoji="1" lang="ja-JP" altLang="en-US" sz="1600" dirty="0"/>
              <a:t>など）</a:t>
            </a:r>
          </a:p>
        </p:txBody>
      </p:sp>
      <p:sp>
        <p:nvSpPr>
          <p:cNvPr id="7" name="テキスト ボックス 6">
            <a:extLst>
              <a:ext uri="{FF2B5EF4-FFF2-40B4-BE49-F238E27FC236}">
                <a16:creationId xmlns:a16="http://schemas.microsoft.com/office/drawing/2014/main" id="{A3F0BA4C-EE04-B576-4D75-E482FC261350}"/>
              </a:ext>
            </a:extLst>
          </p:cNvPr>
          <p:cNvSpPr txBox="1"/>
          <p:nvPr/>
        </p:nvSpPr>
        <p:spPr>
          <a:xfrm>
            <a:off x="1995270" y="5648207"/>
            <a:ext cx="1725083" cy="338554"/>
          </a:xfrm>
          <a:prstGeom prst="rect">
            <a:avLst/>
          </a:prstGeom>
          <a:noFill/>
        </p:spPr>
        <p:txBody>
          <a:bodyPr wrap="square" rtlCol="0">
            <a:spAutoFit/>
          </a:bodyPr>
          <a:lstStyle/>
          <a:p>
            <a:pPr algn="ctr"/>
            <a:r>
              <a:rPr kumimoji="1" lang="ja-JP" altLang="en-US" sz="1600" dirty="0"/>
              <a:t>（</a:t>
            </a:r>
            <a:r>
              <a:rPr kumimoji="1" lang="en-US" altLang="ja-JP" sz="1600" dirty="0"/>
              <a:t>MOEA/D</a:t>
            </a:r>
            <a:r>
              <a:rPr kumimoji="1" lang="ja-JP" altLang="en-US" sz="1600" dirty="0"/>
              <a:t>など）</a:t>
            </a:r>
          </a:p>
        </p:txBody>
      </p:sp>
      <p:sp>
        <p:nvSpPr>
          <p:cNvPr id="8" name="テキスト ボックス 7">
            <a:extLst>
              <a:ext uri="{FF2B5EF4-FFF2-40B4-BE49-F238E27FC236}">
                <a16:creationId xmlns:a16="http://schemas.microsoft.com/office/drawing/2014/main" id="{46600335-6290-1D31-45AA-5B28D1ACB8D0}"/>
              </a:ext>
            </a:extLst>
          </p:cNvPr>
          <p:cNvSpPr txBox="1"/>
          <p:nvPr/>
        </p:nvSpPr>
        <p:spPr>
          <a:xfrm>
            <a:off x="7312134" y="4791477"/>
            <a:ext cx="2169033" cy="307777"/>
          </a:xfrm>
          <a:prstGeom prst="rect">
            <a:avLst/>
          </a:prstGeom>
          <a:noFill/>
        </p:spPr>
        <p:txBody>
          <a:bodyPr wrap="square" rtlCol="0">
            <a:spAutoFit/>
          </a:bodyPr>
          <a:lstStyle/>
          <a:p>
            <a:pPr algn="ctr"/>
            <a:r>
              <a:rPr kumimoji="1" lang="en-US" altLang="ja-JP" sz="1400" b="1" dirty="0">
                <a:solidFill>
                  <a:schemeClr val="accent1"/>
                </a:solidFill>
              </a:rPr>
              <a:t>(1)-1</a:t>
            </a:r>
            <a:r>
              <a:rPr kumimoji="1" lang="ja-JP" altLang="en-US" sz="1400" b="1" dirty="0">
                <a:solidFill>
                  <a:schemeClr val="accent1"/>
                </a:solidFill>
              </a:rPr>
              <a:t>のベンチマークと類似</a:t>
            </a:r>
          </a:p>
        </p:txBody>
      </p:sp>
    </p:spTree>
    <p:extLst>
      <p:ext uri="{BB962C8B-B14F-4D97-AF65-F5344CB8AC3E}">
        <p14:creationId xmlns:p14="http://schemas.microsoft.com/office/powerpoint/2010/main" val="3994539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2800" dirty="0"/>
              <a:t>2023</a:t>
            </a:r>
            <a:r>
              <a:rPr lang="ja-JP" altLang="en-US" sz="2800" dirty="0"/>
              <a:t>年</a:t>
            </a:r>
            <a:r>
              <a:rPr lang="en-US" altLang="ja-JP" sz="2800" dirty="0"/>
              <a:t>3</a:t>
            </a:r>
            <a:r>
              <a:rPr lang="ja-JP" altLang="en-US" sz="2800" dirty="0"/>
              <a:t>月末で契約満了のタイミングで、</a:t>
            </a:r>
            <a:r>
              <a:rPr lang="en-US" altLang="ja-JP" sz="2800" dirty="0"/>
              <a:t>2020</a:t>
            </a:r>
            <a:r>
              <a:rPr lang="ja-JP" altLang="en-US" sz="2800" dirty="0"/>
              <a:t>年度～</a:t>
            </a:r>
            <a:r>
              <a:rPr lang="en-US" altLang="ja-JP" sz="2800" dirty="0"/>
              <a:t>2023</a:t>
            </a:r>
            <a:r>
              <a:rPr lang="ja-JP" altLang="en-US" sz="2800" dirty="0"/>
              <a:t>年度</a:t>
            </a:r>
            <a:r>
              <a:rPr lang="ja-JP" altLang="en-US" dirty="0"/>
              <a:t>（</a:t>
            </a:r>
            <a:r>
              <a:rPr lang="en-US" altLang="ja-JP" dirty="0"/>
              <a:t>4</a:t>
            </a:r>
            <a:r>
              <a:rPr lang="ja-JP" altLang="en-US" dirty="0"/>
              <a:t>年）</a:t>
            </a:r>
            <a:r>
              <a:rPr lang="ja-JP" altLang="en-US" sz="2800" dirty="0"/>
              <a:t>の期間にて実施してきた共同研究の成果と課題についてレビューいただく。</a:t>
            </a:r>
          </a:p>
          <a:p>
            <a:r>
              <a:rPr lang="ja-JP" altLang="en-US" sz="2800" dirty="0"/>
              <a:t>契約満了後の今後の活動について確認させていただく。</a:t>
            </a:r>
            <a:endParaRPr lang="en-US" altLang="ja-JP" sz="2800" dirty="0"/>
          </a:p>
          <a:p>
            <a:pPr lvl="1"/>
            <a:r>
              <a:rPr lang="ja-JP" altLang="en-US" sz="2400" dirty="0"/>
              <a:t>契約条項に今後の活動への影響について記載があるため</a:t>
            </a:r>
            <a:endParaRPr lang="en-US" altLang="ja-JP" sz="24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提案のハイブリッド制約対処法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1654" y="965779"/>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二つの制約対処法を組み合わせたハイブリッド制約対処法を開発した。</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pic>
        <p:nvPicPr>
          <p:cNvPr id="2" name="図 1">
            <a:extLst>
              <a:ext uri="{FF2B5EF4-FFF2-40B4-BE49-F238E27FC236}">
                <a16:creationId xmlns:a16="http://schemas.microsoft.com/office/drawing/2014/main" id="{9925A0B7-A193-3647-C5CF-5F19A32F06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72" y="2954693"/>
            <a:ext cx="4500282" cy="3057379"/>
          </a:xfrm>
          <a:prstGeom prst="rect">
            <a:avLst/>
          </a:prstGeom>
          <a:noFill/>
          <a:ln>
            <a:noFill/>
          </a:ln>
        </p:spPr>
      </p:pic>
      <p:pic>
        <p:nvPicPr>
          <p:cNvPr id="4" name="図 3">
            <a:extLst>
              <a:ext uri="{FF2B5EF4-FFF2-40B4-BE49-F238E27FC236}">
                <a16:creationId xmlns:a16="http://schemas.microsoft.com/office/drawing/2014/main" id="{1693A627-7FD2-4FE7-9351-7F69FD2E9D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251" y="2799751"/>
            <a:ext cx="5496150" cy="3324148"/>
          </a:xfrm>
          <a:prstGeom prst="rect">
            <a:avLst/>
          </a:prstGeom>
          <a:noFill/>
          <a:ln>
            <a:noFill/>
          </a:ln>
        </p:spPr>
      </p:pic>
      <p:sp>
        <p:nvSpPr>
          <p:cNvPr id="5" name="テキスト ボックス 4">
            <a:extLst>
              <a:ext uri="{FF2B5EF4-FFF2-40B4-BE49-F238E27FC236}">
                <a16:creationId xmlns:a16="http://schemas.microsoft.com/office/drawing/2014/main" id="{0E0AB692-BF10-C952-637C-9750F297F610}"/>
              </a:ext>
            </a:extLst>
          </p:cNvPr>
          <p:cNvSpPr txBox="1"/>
          <p:nvPr/>
        </p:nvSpPr>
        <p:spPr>
          <a:xfrm>
            <a:off x="816460" y="1516172"/>
            <a:ext cx="4386201" cy="400110"/>
          </a:xfrm>
          <a:prstGeom prst="rect">
            <a:avLst/>
          </a:prstGeom>
          <a:noFill/>
        </p:spPr>
        <p:txBody>
          <a:bodyPr wrap="square" rtlCol="0">
            <a:spAutoFit/>
          </a:bodyPr>
          <a:lstStyle/>
          <a:p>
            <a:pPr algn="ctr"/>
            <a:r>
              <a:rPr kumimoji="1" lang="ja-JP" altLang="en-US" sz="2000" dirty="0"/>
              <a:t>提案手法のコンセプト</a:t>
            </a:r>
            <a:endParaRPr kumimoji="1" lang="ja-JP" altLang="en-US" dirty="0"/>
          </a:p>
        </p:txBody>
      </p:sp>
      <p:cxnSp>
        <p:nvCxnSpPr>
          <p:cNvPr id="6" name="直線コネクタ 5">
            <a:extLst>
              <a:ext uri="{FF2B5EF4-FFF2-40B4-BE49-F238E27FC236}">
                <a16:creationId xmlns:a16="http://schemas.microsoft.com/office/drawing/2014/main" id="{DCF3BB94-AEDB-7B98-8588-262DB313E490}"/>
              </a:ext>
            </a:extLst>
          </p:cNvPr>
          <p:cNvCxnSpPr>
            <a:cxnSpLocks/>
          </p:cNvCxnSpPr>
          <p:nvPr/>
        </p:nvCxnSpPr>
        <p:spPr>
          <a:xfrm>
            <a:off x="530023"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AB035ED-99A3-FC8E-54E4-CCEE9A90D9FE}"/>
              </a:ext>
            </a:extLst>
          </p:cNvPr>
          <p:cNvSpPr txBox="1"/>
          <p:nvPr/>
        </p:nvSpPr>
        <p:spPr>
          <a:xfrm>
            <a:off x="6641226" y="1516172"/>
            <a:ext cx="4386201" cy="400110"/>
          </a:xfrm>
          <a:prstGeom prst="rect">
            <a:avLst/>
          </a:prstGeom>
          <a:noFill/>
        </p:spPr>
        <p:txBody>
          <a:bodyPr wrap="square" rtlCol="0">
            <a:spAutoFit/>
          </a:bodyPr>
          <a:lstStyle/>
          <a:p>
            <a:pPr algn="ctr"/>
            <a:r>
              <a:rPr kumimoji="1" lang="ja-JP" altLang="en-US" sz="2000" dirty="0"/>
              <a:t>提案手法のフローチャート</a:t>
            </a:r>
            <a:endParaRPr kumimoji="1" lang="ja-JP" altLang="en-US" dirty="0"/>
          </a:p>
        </p:txBody>
      </p:sp>
      <p:cxnSp>
        <p:nvCxnSpPr>
          <p:cNvPr id="8" name="直線コネクタ 7">
            <a:extLst>
              <a:ext uri="{FF2B5EF4-FFF2-40B4-BE49-F238E27FC236}">
                <a16:creationId xmlns:a16="http://schemas.microsoft.com/office/drawing/2014/main" id="{4EDBA238-0CD1-D0C4-DF97-2880A0D4FE6A}"/>
              </a:ext>
            </a:extLst>
          </p:cNvPr>
          <p:cNvCxnSpPr>
            <a:cxnSpLocks/>
          </p:cNvCxnSpPr>
          <p:nvPr/>
        </p:nvCxnSpPr>
        <p:spPr>
          <a:xfrm>
            <a:off x="6354789"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E2EF3AF-9A74-24E3-27A5-E9BDC27D98C7}"/>
              </a:ext>
            </a:extLst>
          </p:cNvPr>
          <p:cNvSpPr txBox="1"/>
          <p:nvPr/>
        </p:nvSpPr>
        <p:spPr>
          <a:xfrm>
            <a:off x="500009" y="2123803"/>
            <a:ext cx="5029320" cy="646331"/>
          </a:xfrm>
          <a:prstGeom prst="rect">
            <a:avLst/>
          </a:prstGeom>
          <a:noFill/>
        </p:spPr>
        <p:txBody>
          <a:bodyPr wrap="square" rtlCol="0">
            <a:spAutoFit/>
          </a:bodyPr>
          <a:lstStyle/>
          <a:p>
            <a:r>
              <a:rPr kumimoji="1" lang="ja-JP" altLang="en-US" b="1" dirty="0">
                <a:solidFill>
                  <a:schemeClr val="accent1"/>
                </a:solidFill>
              </a:rPr>
              <a:t>各サブ個体群に独立な選択ルールを適用することで、</a:t>
            </a:r>
            <a:br>
              <a:rPr kumimoji="1" lang="en-US" altLang="ja-JP" b="1" dirty="0">
                <a:solidFill>
                  <a:schemeClr val="accent1"/>
                </a:solidFill>
              </a:rPr>
            </a:br>
            <a:r>
              <a:rPr kumimoji="1" lang="ja-JP" altLang="en-US" b="1" dirty="0">
                <a:solidFill>
                  <a:schemeClr val="accent1"/>
                </a:solidFill>
              </a:rPr>
              <a:t>探索効率のロバスト化が期待できる。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F842BB9-DC81-1B3D-3A7C-10C43503D71B}"/>
                  </a:ext>
                </a:extLst>
              </p:cNvPr>
              <p:cNvSpPr txBox="1"/>
              <p:nvPr/>
            </p:nvSpPr>
            <p:spPr>
              <a:xfrm>
                <a:off x="3863701" y="4586008"/>
                <a:ext cx="1983898" cy="338554"/>
              </a:xfrm>
              <a:prstGeom prst="rect">
                <a:avLst/>
              </a:prstGeom>
              <a:solidFill>
                <a:schemeClr val="accent2">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2</m:t>
                        </m:r>
                      </m:sub>
                    </m:sSub>
                  </m:oMath>
                </a14:m>
                <a:r>
                  <a:rPr kumimoji="1" lang="en-US" altLang="ja-JP" sz="1600" dirty="0"/>
                  <a:t>: Feasibility Rule</a:t>
                </a:r>
                <a:endParaRPr kumimoji="1" lang="ja-JP" altLang="en-US" sz="1600" dirty="0"/>
              </a:p>
            </p:txBody>
          </p:sp>
        </mc:Choice>
        <mc:Fallback xmlns="">
          <p:sp>
            <p:nvSpPr>
              <p:cNvPr id="10" name="テキスト ボックス 9">
                <a:extLst>
                  <a:ext uri="{FF2B5EF4-FFF2-40B4-BE49-F238E27FC236}">
                    <a16:creationId xmlns:a16="http://schemas.microsoft.com/office/drawing/2014/main" id="{3F842BB9-DC81-1B3D-3A7C-10C43503D71B}"/>
                  </a:ext>
                </a:extLst>
              </p:cNvPr>
              <p:cNvSpPr txBox="1">
                <a:spLocks noRot="1" noChangeAspect="1" noMove="1" noResize="1" noEditPoints="1" noAdjustHandles="1" noChangeArrowheads="1" noChangeShapeType="1" noTextEdit="1"/>
              </p:cNvSpPr>
              <p:nvPr/>
            </p:nvSpPr>
            <p:spPr>
              <a:xfrm>
                <a:off x="3863701" y="4586008"/>
                <a:ext cx="1983898" cy="338554"/>
              </a:xfrm>
              <a:prstGeom prst="rect">
                <a:avLst/>
              </a:prstGeom>
              <a:blipFill>
                <a:blip r:embed="rId4"/>
                <a:stretch>
                  <a:fillRect t="-5357" b="-214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2A35974-07B4-DEFD-C2AD-3EEA263BD2DE}"/>
                  </a:ext>
                </a:extLst>
              </p:cNvPr>
              <p:cNvSpPr txBox="1"/>
              <p:nvPr/>
            </p:nvSpPr>
            <p:spPr>
              <a:xfrm>
                <a:off x="1426375" y="3513887"/>
                <a:ext cx="1357037" cy="338554"/>
              </a:xfrm>
              <a:prstGeom prst="rect">
                <a:avLst/>
              </a:prstGeom>
              <a:solidFill>
                <a:schemeClr val="accent4">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1</m:t>
                        </m:r>
                      </m:sub>
                    </m:sSub>
                  </m:oMath>
                </a14:m>
                <a:r>
                  <a:rPr kumimoji="1" lang="en-US" altLang="ja-JP" sz="1600" dirty="0"/>
                  <a:t>: MOEA/D</a:t>
                </a:r>
                <a:endParaRPr kumimoji="1" lang="ja-JP" altLang="en-US" sz="1600" dirty="0"/>
              </a:p>
            </p:txBody>
          </p:sp>
        </mc:Choice>
        <mc:Fallback xmlns="">
          <p:sp>
            <p:nvSpPr>
              <p:cNvPr id="11" name="テキスト ボックス 10">
                <a:extLst>
                  <a:ext uri="{FF2B5EF4-FFF2-40B4-BE49-F238E27FC236}">
                    <a16:creationId xmlns:a16="http://schemas.microsoft.com/office/drawing/2014/main" id="{E2A35974-07B4-DEFD-C2AD-3EEA263BD2DE}"/>
                  </a:ext>
                </a:extLst>
              </p:cNvPr>
              <p:cNvSpPr txBox="1">
                <a:spLocks noRot="1" noChangeAspect="1" noMove="1" noResize="1" noEditPoints="1" noAdjustHandles="1" noChangeArrowheads="1" noChangeShapeType="1" noTextEdit="1"/>
              </p:cNvSpPr>
              <p:nvPr/>
            </p:nvSpPr>
            <p:spPr>
              <a:xfrm>
                <a:off x="1426375" y="3513887"/>
                <a:ext cx="1357037" cy="338554"/>
              </a:xfrm>
              <a:prstGeom prst="rect">
                <a:avLst/>
              </a:prstGeom>
              <a:blipFill>
                <a:blip r:embed="rId5"/>
                <a:stretch>
                  <a:fillRect t="-5357" r="-448" b="-21429"/>
                </a:stretch>
              </a:blipFill>
              <a:ln>
                <a:noFill/>
              </a:ln>
            </p:spPr>
            <p:txBody>
              <a:bodyPr/>
              <a:lstStyle/>
              <a:p>
                <a:r>
                  <a:rPr lang="ja-JP" altLang="en-US">
                    <a:noFill/>
                  </a:rPr>
                  <a:t> </a:t>
                </a:r>
              </a:p>
            </p:txBody>
          </p:sp>
        </mc:Fallback>
      </mc:AlternateContent>
      <p:sp>
        <p:nvSpPr>
          <p:cNvPr id="12" name="吹き出し: 角を丸めた四角形 11">
            <a:extLst>
              <a:ext uri="{FF2B5EF4-FFF2-40B4-BE49-F238E27FC236}">
                <a16:creationId xmlns:a16="http://schemas.microsoft.com/office/drawing/2014/main" id="{0D65425A-A304-202D-305F-92CFE2C8CB82}"/>
              </a:ext>
            </a:extLst>
          </p:cNvPr>
          <p:cNvSpPr/>
          <p:nvPr/>
        </p:nvSpPr>
        <p:spPr>
          <a:xfrm>
            <a:off x="966175" y="5742433"/>
            <a:ext cx="1947356" cy="539277"/>
          </a:xfrm>
          <a:prstGeom prst="wedgeRoundRectCallout">
            <a:avLst>
              <a:gd name="adj1" fmla="val 38867"/>
              <a:gd name="adj2" fmla="val -104415"/>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Cambria Math" panose="02040503050406030204" pitchFamily="18" charset="0"/>
              </a:rPr>
              <a:t>各世代更新のとき、</a:t>
            </a:r>
            <a:br>
              <a:rPr kumimoji="1" lang="en-US" altLang="ja-JP" sz="1400" dirty="0">
                <a:solidFill>
                  <a:schemeClr val="tx1"/>
                </a:solidFill>
                <a:latin typeface="Cambria Math" panose="02040503050406030204" pitchFamily="18" charset="0"/>
              </a:rPr>
            </a:br>
            <a:r>
              <a:rPr kumimoji="1" lang="ja-JP" altLang="en-US" sz="1400" dirty="0">
                <a:solidFill>
                  <a:schemeClr val="tx1"/>
                </a:solidFill>
                <a:latin typeface="Cambria Math" panose="02040503050406030204" pitchFamily="18" charset="0"/>
              </a:rPr>
              <a:t>お互いの近傍解も比較</a:t>
            </a:r>
            <a:endParaRPr kumimoji="1" lang="en-US" altLang="ja-JP" sz="1400" dirty="0">
              <a:solidFill>
                <a:schemeClr val="tx1"/>
              </a:solidFill>
              <a:latin typeface="Cambria Math" panose="02040503050406030204" pitchFamily="18" charset="0"/>
            </a:endParaRPr>
          </a:p>
        </p:txBody>
      </p:sp>
      <p:sp>
        <p:nvSpPr>
          <p:cNvPr id="13" name="テキスト ボックス 12">
            <a:extLst>
              <a:ext uri="{FF2B5EF4-FFF2-40B4-BE49-F238E27FC236}">
                <a16:creationId xmlns:a16="http://schemas.microsoft.com/office/drawing/2014/main" id="{50B5AF72-3370-0D9A-EACB-6C63B3250B17}"/>
              </a:ext>
            </a:extLst>
          </p:cNvPr>
          <p:cNvSpPr txBox="1"/>
          <p:nvPr/>
        </p:nvSpPr>
        <p:spPr>
          <a:xfrm>
            <a:off x="2721491" y="3498498"/>
            <a:ext cx="1568172" cy="338554"/>
          </a:xfrm>
          <a:prstGeom prst="rect">
            <a:avLst/>
          </a:prstGeom>
          <a:noFill/>
        </p:spPr>
        <p:txBody>
          <a:bodyPr wrap="square" rtlCol="0">
            <a:spAutoFit/>
          </a:bodyPr>
          <a:lstStyle/>
          <a:p>
            <a:pPr algn="ctr"/>
            <a:r>
              <a:rPr kumimoji="1" lang="ja-JP" altLang="en-US" sz="1600" dirty="0">
                <a:solidFill>
                  <a:schemeClr val="accent4"/>
                </a:solidFill>
              </a:rPr>
              <a:t>非連結性に強い</a:t>
            </a:r>
          </a:p>
        </p:txBody>
      </p:sp>
      <p:sp>
        <p:nvSpPr>
          <p:cNvPr id="14" name="テキスト ボックス 13">
            <a:extLst>
              <a:ext uri="{FF2B5EF4-FFF2-40B4-BE49-F238E27FC236}">
                <a16:creationId xmlns:a16="http://schemas.microsoft.com/office/drawing/2014/main" id="{F2115233-8AA9-20C3-9DDD-4C8325A48B87}"/>
              </a:ext>
            </a:extLst>
          </p:cNvPr>
          <p:cNvSpPr txBox="1"/>
          <p:nvPr/>
        </p:nvSpPr>
        <p:spPr>
          <a:xfrm>
            <a:off x="4313532" y="4906553"/>
            <a:ext cx="1568172" cy="338554"/>
          </a:xfrm>
          <a:prstGeom prst="rect">
            <a:avLst/>
          </a:prstGeom>
          <a:noFill/>
        </p:spPr>
        <p:txBody>
          <a:bodyPr wrap="square" rtlCol="0">
            <a:spAutoFit/>
          </a:bodyPr>
          <a:lstStyle/>
          <a:p>
            <a:pPr algn="ctr"/>
            <a:r>
              <a:rPr kumimoji="1" lang="en-US" altLang="ja-JP" sz="1600" dirty="0">
                <a:solidFill>
                  <a:srgbClr val="FFC000"/>
                </a:solidFill>
              </a:rPr>
              <a:t>PF</a:t>
            </a:r>
            <a:r>
              <a:rPr kumimoji="1" lang="ja-JP" altLang="en-US" sz="1600" dirty="0">
                <a:solidFill>
                  <a:srgbClr val="FFC000"/>
                </a:solidFill>
              </a:rPr>
              <a:t>の広さに強い</a:t>
            </a:r>
          </a:p>
        </p:txBody>
      </p:sp>
      <p:sp>
        <p:nvSpPr>
          <p:cNvPr id="15" name="テキスト ボックス 14">
            <a:extLst>
              <a:ext uri="{FF2B5EF4-FFF2-40B4-BE49-F238E27FC236}">
                <a16:creationId xmlns:a16="http://schemas.microsoft.com/office/drawing/2014/main" id="{8FD47661-5817-3D56-45AE-50ED72A1DEC2}"/>
              </a:ext>
            </a:extLst>
          </p:cNvPr>
          <p:cNvSpPr txBox="1"/>
          <p:nvPr/>
        </p:nvSpPr>
        <p:spPr>
          <a:xfrm>
            <a:off x="6372926" y="2123803"/>
            <a:ext cx="5029320" cy="646331"/>
          </a:xfrm>
          <a:prstGeom prst="rect">
            <a:avLst/>
          </a:prstGeom>
          <a:noFill/>
        </p:spPr>
        <p:txBody>
          <a:bodyPr wrap="square" rtlCol="0">
            <a:spAutoFit/>
          </a:bodyPr>
          <a:lstStyle/>
          <a:p>
            <a:r>
              <a:rPr kumimoji="1" lang="ja-JP" altLang="en-US" b="1" dirty="0">
                <a:solidFill>
                  <a:schemeClr val="accent1"/>
                </a:solidFill>
              </a:rPr>
              <a:t>各群にとって良い個体があれば交換することで、</a:t>
            </a:r>
            <a:br>
              <a:rPr kumimoji="1" lang="en-US" altLang="ja-JP" b="1" dirty="0">
                <a:solidFill>
                  <a:schemeClr val="accent1"/>
                </a:solidFill>
              </a:rPr>
            </a:br>
            <a:r>
              <a:rPr kumimoji="1" lang="ja-JP" altLang="en-US" b="1" dirty="0">
                <a:solidFill>
                  <a:schemeClr val="accent1"/>
                </a:solidFill>
              </a:rPr>
              <a:t>弱い相互作用を与える。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0D2365E-17FE-C595-6A49-EDD93F935F1D}"/>
                  </a:ext>
                </a:extLst>
              </p:cNvPr>
              <p:cNvSpPr txBox="1"/>
              <p:nvPr/>
            </p:nvSpPr>
            <p:spPr>
              <a:xfrm>
                <a:off x="5977011" y="3787817"/>
                <a:ext cx="1121518" cy="276999"/>
              </a:xfrm>
              <a:prstGeom prst="rect">
                <a:avLst/>
              </a:prstGeom>
              <a:solidFill>
                <a:schemeClr val="accent4">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1</m:t>
                        </m:r>
                      </m:sub>
                    </m:sSub>
                  </m:oMath>
                </a14:m>
                <a:r>
                  <a:rPr kumimoji="1" lang="en-US" altLang="ja-JP" sz="1200" dirty="0"/>
                  <a:t>: MOEA/D</a:t>
                </a:r>
                <a:endParaRPr kumimoji="1" lang="ja-JP" altLang="en-US" sz="1200" dirty="0"/>
              </a:p>
            </p:txBody>
          </p:sp>
        </mc:Choice>
        <mc:Fallback xmlns="">
          <p:sp>
            <p:nvSpPr>
              <p:cNvPr id="18" name="テキスト ボックス 17">
                <a:extLst>
                  <a:ext uri="{FF2B5EF4-FFF2-40B4-BE49-F238E27FC236}">
                    <a16:creationId xmlns:a16="http://schemas.microsoft.com/office/drawing/2014/main" id="{30D2365E-17FE-C595-6A49-EDD93F935F1D}"/>
                  </a:ext>
                </a:extLst>
              </p:cNvPr>
              <p:cNvSpPr txBox="1">
                <a:spLocks noRot="1" noChangeAspect="1" noMove="1" noResize="1" noEditPoints="1" noAdjustHandles="1" noChangeArrowheads="1" noChangeShapeType="1" noTextEdit="1"/>
              </p:cNvSpPr>
              <p:nvPr/>
            </p:nvSpPr>
            <p:spPr>
              <a:xfrm>
                <a:off x="5977011" y="3787817"/>
                <a:ext cx="1121518" cy="276999"/>
              </a:xfrm>
              <a:prstGeom prst="rect">
                <a:avLst/>
              </a:prstGeom>
              <a:blipFill>
                <a:blip r:embed="rId6"/>
                <a:stretch>
                  <a:fillRect t="-2174" b="-1521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5C8D8F1-2610-DDC2-DEA4-779CFD18F94E}"/>
                  </a:ext>
                </a:extLst>
              </p:cNvPr>
              <p:cNvSpPr txBox="1"/>
              <p:nvPr/>
            </p:nvSpPr>
            <p:spPr>
              <a:xfrm>
                <a:off x="7236401" y="3703654"/>
                <a:ext cx="1112298" cy="461665"/>
              </a:xfrm>
              <a:prstGeom prst="rect">
                <a:avLst/>
              </a:prstGeom>
              <a:solidFill>
                <a:schemeClr val="accent2">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2</m:t>
                        </m:r>
                      </m:sub>
                    </m:sSub>
                  </m:oMath>
                </a14:m>
                <a:r>
                  <a:rPr kumimoji="1" lang="en-US" altLang="ja-JP" sz="1200" dirty="0"/>
                  <a:t>:Feasibility Rule</a:t>
                </a:r>
                <a:endParaRPr kumimoji="1" lang="ja-JP" altLang="en-US" sz="1200" dirty="0"/>
              </a:p>
            </p:txBody>
          </p:sp>
        </mc:Choice>
        <mc:Fallback xmlns="">
          <p:sp>
            <p:nvSpPr>
              <p:cNvPr id="19" name="テキスト ボックス 18">
                <a:extLst>
                  <a:ext uri="{FF2B5EF4-FFF2-40B4-BE49-F238E27FC236}">
                    <a16:creationId xmlns:a16="http://schemas.microsoft.com/office/drawing/2014/main" id="{C5C8D8F1-2610-DDC2-DEA4-779CFD18F94E}"/>
                  </a:ext>
                </a:extLst>
              </p:cNvPr>
              <p:cNvSpPr txBox="1">
                <a:spLocks noRot="1" noChangeAspect="1" noMove="1" noResize="1" noEditPoints="1" noAdjustHandles="1" noChangeArrowheads="1" noChangeShapeType="1" noTextEdit="1"/>
              </p:cNvSpPr>
              <p:nvPr/>
            </p:nvSpPr>
            <p:spPr>
              <a:xfrm>
                <a:off x="7236401" y="3703654"/>
                <a:ext cx="1112298" cy="461665"/>
              </a:xfrm>
              <a:prstGeom prst="rect">
                <a:avLst/>
              </a:prstGeom>
              <a:blipFill>
                <a:blip r:embed="rId7"/>
                <a:stretch>
                  <a:fillRect t="-2667" r="-1093" b="-933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36236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75C1471-4FB8-89D5-94B3-8BBC01F7F129}"/>
              </a:ext>
            </a:extLst>
          </p:cNvPr>
          <p:cNvPicPr>
            <a:picLocks noChangeAspect="1"/>
          </p:cNvPicPr>
          <p:nvPr/>
        </p:nvPicPr>
        <p:blipFill>
          <a:blip r:embed="rId2"/>
          <a:stretch>
            <a:fillRect/>
          </a:stretch>
        </p:blipFill>
        <p:spPr>
          <a:xfrm>
            <a:off x="6875037" y="2569410"/>
            <a:ext cx="5303980" cy="2749534"/>
          </a:xfrm>
          <a:prstGeom prst="rect">
            <a:avLst/>
          </a:prstGeom>
        </p:spPr>
      </p:pic>
      <p:pic>
        <p:nvPicPr>
          <p:cNvPr id="5" name="図 4">
            <a:extLst>
              <a:ext uri="{FF2B5EF4-FFF2-40B4-BE49-F238E27FC236}">
                <a16:creationId xmlns:a16="http://schemas.microsoft.com/office/drawing/2014/main" id="{CE65D007-D488-8FC7-A9C9-4FA35FAA93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99" y="2461824"/>
            <a:ext cx="3159628" cy="3135239"/>
          </a:xfrm>
          <a:prstGeom prst="rect">
            <a:avLst/>
          </a:prstGeom>
          <a:noFill/>
          <a:ln>
            <a:noFill/>
          </a:ln>
        </p:spPr>
      </p:pic>
      <p:pic>
        <p:nvPicPr>
          <p:cNvPr id="6" name="図 5">
            <a:extLst>
              <a:ext uri="{FF2B5EF4-FFF2-40B4-BE49-F238E27FC236}">
                <a16:creationId xmlns:a16="http://schemas.microsoft.com/office/drawing/2014/main" id="{9BA182AF-74B3-43FF-C57B-AF3F246CD4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1469" y="2461824"/>
            <a:ext cx="3135239" cy="3135239"/>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性能検証結果</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501492" y="936557"/>
            <a:ext cx="11174573"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提案のハイブリッド手法は、相反する性質に対するロバスト性を両立でき、最も優れている。</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2" name="テキスト ボックス 21">
            <a:extLst>
              <a:ext uri="{FF2B5EF4-FFF2-40B4-BE49-F238E27FC236}">
                <a16:creationId xmlns:a16="http://schemas.microsoft.com/office/drawing/2014/main" id="{799C89D7-84B0-660A-7434-F035A54B9662}"/>
              </a:ext>
            </a:extLst>
          </p:cNvPr>
          <p:cNvSpPr txBox="1"/>
          <p:nvPr/>
        </p:nvSpPr>
        <p:spPr>
          <a:xfrm>
            <a:off x="6318551" y="5296168"/>
            <a:ext cx="473882" cy="369332"/>
          </a:xfrm>
          <a:prstGeom prst="rect">
            <a:avLst/>
          </a:prstGeom>
          <a:solidFill>
            <a:schemeClr val="bg1"/>
          </a:solidFill>
        </p:spPr>
        <p:txBody>
          <a:bodyPr wrap="square" rtlCol="0">
            <a:spAutoFit/>
          </a:bodyPr>
          <a:lstStyle/>
          <a:p>
            <a:pPr algn="ctr"/>
            <a:r>
              <a:rPr kumimoji="1" lang="ja-JP" altLang="en-US" dirty="0"/>
              <a:t>広</a:t>
            </a:r>
          </a:p>
        </p:txBody>
      </p:sp>
      <p:sp>
        <p:nvSpPr>
          <p:cNvPr id="23" name="テキスト ボックス 22">
            <a:extLst>
              <a:ext uri="{FF2B5EF4-FFF2-40B4-BE49-F238E27FC236}">
                <a16:creationId xmlns:a16="http://schemas.microsoft.com/office/drawing/2014/main" id="{5BD7FF2B-A202-1616-7FA4-F4BFAD13D3CA}"/>
              </a:ext>
            </a:extLst>
          </p:cNvPr>
          <p:cNvSpPr txBox="1"/>
          <p:nvPr/>
        </p:nvSpPr>
        <p:spPr>
          <a:xfrm>
            <a:off x="2959940" y="5296168"/>
            <a:ext cx="473882" cy="369332"/>
          </a:xfrm>
          <a:prstGeom prst="rect">
            <a:avLst/>
          </a:prstGeom>
          <a:solidFill>
            <a:schemeClr val="bg1"/>
          </a:solidFill>
        </p:spPr>
        <p:txBody>
          <a:bodyPr wrap="square" rtlCol="0">
            <a:spAutoFit/>
          </a:bodyPr>
          <a:lstStyle/>
          <a:p>
            <a:pPr algn="ctr"/>
            <a:r>
              <a:rPr kumimoji="1" lang="ja-JP" altLang="en-US" dirty="0"/>
              <a:t>疎</a:t>
            </a:r>
          </a:p>
        </p:txBody>
      </p:sp>
      <p:sp>
        <p:nvSpPr>
          <p:cNvPr id="24" name="テキスト ボックス 23">
            <a:extLst>
              <a:ext uri="{FF2B5EF4-FFF2-40B4-BE49-F238E27FC236}">
                <a16:creationId xmlns:a16="http://schemas.microsoft.com/office/drawing/2014/main" id="{203E9EB2-3FC1-C4BD-BCE9-A051C6047ECE}"/>
              </a:ext>
            </a:extLst>
          </p:cNvPr>
          <p:cNvSpPr txBox="1"/>
          <p:nvPr/>
        </p:nvSpPr>
        <p:spPr>
          <a:xfrm>
            <a:off x="616018" y="5296168"/>
            <a:ext cx="473882" cy="369332"/>
          </a:xfrm>
          <a:prstGeom prst="rect">
            <a:avLst/>
          </a:prstGeom>
          <a:solidFill>
            <a:schemeClr val="bg1"/>
          </a:solidFill>
        </p:spPr>
        <p:txBody>
          <a:bodyPr wrap="square" rtlCol="0">
            <a:spAutoFit/>
          </a:bodyPr>
          <a:lstStyle/>
          <a:p>
            <a:pPr algn="ctr"/>
            <a:r>
              <a:rPr kumimoji="1" lang="ja-JP" altLang="en-US" dirty="0"/>
              <a:t>密</a:t>
            </a:r>
          </a:p>
        </p:txBody>
      </p:sp>
      <p:sp>
        <p:nvSpPr>
          <p:cNvPr id="27" name="テキスト ボックス 26">
            <a:extLst>
              <a:ext uri="{FF2B5EF4-FFF2-40B4-BE49-F238E27FC236}">
                <a16:creationId xmlns:a16="http://schemas.microsoft.com/office/drawing/2014/main" id="{B0C1369E-C018-E4AE-4B78-EC5B1BE8D2CB}"/>
              </a:ext>
            </a:extLst>
          </p:cNvPr>
          <p:cNvSpPr txBox="1"/>
          <p:nvPr/>
        </p:nvSpPr>
        <p:spPr>
          <a:xfrm>
            <a:off x="1171919" y="5647494"/>
            <a:ext cx="1718625" cy="338554"/>
          </a:xfrm>
          <a:prstGeom prst="rect">
            <a:avLst/>
          </a:prstGeom>
          <a:noFill/>
        </p:spPr>
        <p:txBody>
          <a:bodyPr wrap="square" rtlCol="0">
            <a:spAutoFit/>
          </a:bodyPr>
          <a:lstStyle/>
          <a:p>
            <a:pPr algn="ctr"/>
            <a:r>
              <a:rPr kumimoji="1" lang="en-US" altLang="ja-JP" sz="1600" dirty="0"/>
              <a:t>Prob.1: </a:t>
            </a:r>
            <a:r>
              <a:rPr kumimoji="1" lang="ja-JP" altLang="en-US" sz="1600" dirty="0"/>
              <a:t>非凸性</a:t>
            </a:r>
          </a:p>
        </p:txBody>
      </p:sp>
      <p:sp>
        <p:nvSpPr>
          <p:cNvPr id="28" name="テキスト ボックス 27">
            <a:extLst>
              <a:ext uri="{FF2B5EF4-FFF2-40B4-BE49-F238E27FC236}">
                <a16:creationId xmlns:a16="http://schemas.microsoft.com/office/drawing/2014/main" id="{EEF5F4A9-E8CB-92C3-ACF1-66041891EDE1}"/>
              </a:ext>
            </a:extLst>
          </p:cNvPr>
          <p:cNvSpPr txBox="1"/>
          <p:nvPr/>
        </p:nvSpPr>
        <p:spPr>
          <a:xfrm>
            <a:off x="3864030" y="5647494"/>
            <a:ext cx="3032273" cy="338554"/>
          </a:xfrm>
          <a:prstGeom prst="rect">
            <a:avLst/>
          </a:prstGeom>
          <a:noFill/>
        </p:spPr>
        <p:txBody>
          <a:bodyPr wrap="square" rtlCol="0">
            <a:spAutoFit/>
          </a:bodyPr>
          <a:lstStyle/>
          <a:p>
            <a:pPr algn="ctr"/>
            <a:r>
              <a:rPr kumimoji="1" lang="en-US" altLang="ja-JP" sz="1600" dirty="0"/>
              <a:t>Prob.2: </a:t>
            </a:r>
            <a:r>
              <a:rPr kumimoji="1" lang="ja-JP" altLang="en-US" sz="1600" dirty="0"/>
              <a:t>パレートフロンティアの広さ</a:t>
            </a:r>
          </a:p>
        </p:txBody>
      </p:sp>
      <p:sp>
        <p:nvSpPr>
          <p:cNvPr id="41" name="テキスト ボックス 40">
            <a:extLst>
              <a:ext uri="{FF2B5EF4-FFF2-40B4-BE49-F238E27FC236}">
                <a16:creationId xmlns:a16="http://schemas.microsoft.com/office/drawing/2014/main" id="{79E83BD2-501A-3EEA-EFD7-A2D607977509}"/>
              </a:ext>
            </a:extLst>
          </p:cNvPr>
          <p:cNvSpPr txBox="1"/>
          <p:nvPr/>
        </p:nvSpPr>
        <p:spPr>
          <a:xfrm>
            <a:off x="3082581" y="1931727"/>
            <a:ext cx="1210588" cy="400110"/>
          </a:xfrm>
          <a:prstGeom prst="rect">
            <a:avLst/>
          </a:prstGeom>
          <a:noFill/>
        </p:spPr>
        <p:txBody>
          <a:bodyPr wrap="none" rtlCol="0">
            <a:spAutoFit/>
          </a:bodyPr>
          <a:lstStyle/>
          <a:p>
            <a:pPr algn="ctr"/>
            <a:r>
              <a:rPr kumimoji="1" lang="ja-JP" altLang="en-US" sz="2000" dirty="0"/>
              <a:t>探索性能</a:t>
            </a:r>
          </a:p>
        </p:txBody>
      </p:sp>
      <p:sp>
        <p:nvSpPr>
          <p:cNvPr id="74" name="テキスト ボックス 73">
            <a:extLst>
              <a:ext uri="{FF2B5EF4-FFF2-40B4-BE49-F238E27FC236}">
                <a16:creationId xmlns:a16="http://schemas.microsoft.com/office/drawing/2014/main" id="{9E6D6548-FF9D-45DD-73C6-A5B8AE676011}"/>
              </a:ext>
            </a:extLst>
          </p:cNvPr>
          <p:cNvSpPr txBox="1"/>
          <p:nvPr/>
        </p:nvSpPr>
        <p:spPr>
          <a:xfrm>
            <a:off x="313810" y="5967209"/>
            <a:ext cx="3859976" cy="338554"/>
          </a:xfrm>
          <a:prstGeom prst="rect">
            <a:avLst/>
          </a:prstGeom>
          <a:noFill/>
        </p:spPr>
        <p:txBody>
          <a:bodyPr wrap="square" rtlCol="0">
            <a:spAutoFit/>
          </a:bodyPr>
          <a:lstStyle/>
          <a:p>
            <a:pPr algn="ctr"/>
            <a:r>
              <a:rPr kumimoji="1" lang="en-US" altLang="ja-JP" sz="1600" dirty="0"/>
              <a:t>※</a:t>
            </a:r>
            <a:r>
              <a:rPr kumimoji="1" lang="ja-JP" altLang="en-US" sz="1600" dirty="0"/>
              <a:t>データ欠損＝実行可能解を得られなかった</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F653172-8A3C-2D4E-F641-BF6C147E2FAC}"/>
                  </a:ext>
                </a:extLst>
              </p:cNvPr>
              <p:cNvSpPr txBox="1"/>
              <p:nvPr/>
            </p:nvSpPr>
            <p:spPr>
              <a:xfrm>
                <a:off x="90818"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7" name="テキスト ボックス 6">
                <a:extLst>
                  <a:ext uri="{FF2B5EF4-FFF2-40B4-BE49-F238E27FC236}">
                    <a16:creationId xmlns:a16="http://schemas.microsoft.com/office/drawing/2014/main" id="{EF653172-8A3C-2D4E-F641-BF6C147E2FAC}"/>
                  </a:ext>
                </a:extLst>
              </p:cNvPr>
              <p:cNvSpPr txBox="1">
                <a:spLocks noRot="1" noChangeAspect="1" noMove="1" noResize="1" noEditPoints="1" noAdjustHandles="1" noChangeArrowheads="1" noChangeShapeType="1" noTextEdit="1"/>
              </p:cNvSpPr>
              <p:nvPr/>
            </p:nvSpPr>
            <p:spPr>
              <a:xfrm>
                <a:off x="90818" y="3254447"/>
                <a:ext cx="364955" cy="1589328"/>
              </a:xfrm>
              <a:prstGeom prst="rect">
                <a:avLst/>
              </a:prstGeom>
              <a:blipFill>
                <a:blip r:embed="rId5"/>
                <a:stretch>
                  <a:fillRect r="-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0908555-A62D-7504-8C56-BE294C88FAD3}"/>
                  </a:ext>
                </a:extLst>
              </p:cNvPr>
              <p:cNvSpPr txBox="1"/>
              <p:nvPr/>
            </p:nvSpPr>
            <p:spPr>
              <a:xfrm>
                <a:off x="3475169"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 name="テキスト ボックス 7">
                <a:extLst>
                  <a:ext uri="{FF2B5EF4-FFF2-40B4-BE49-F238E27FC236}">
                    <a16:creationId xmlns:a16="http://schemas.microsoft.com/office/drawing/2014/main" id="{30908555-A62D-7504-8C56-BE294C88FAD3}"/>
                  </a:ext>
                </a:extLst>
              </p:cNvPr>
              <p:cNvSpPr txBox="1">
                <a:spLocks noRot="1" noChangeAspect="1" noMove="1" noResize="1" noEditPoints="1" noAdjustHandles="1" noChangeArrowheads="1" noChangeShapeType="1" noTextEdit="1"/>
              </p:cNvSpPr>
              <p:nvPr/>
            </p:nvSpPr>
            <p:spPr>
              <a:xfrm>
                <a:off x="3475169" y="3254447"/>
                <a:ext cx="364955" cy="1589328"/>
              </a:xfrm>
              <a:prstGeom prst="rect">
                <a:avLst/>
              </a:prstGeom>
              <a:blipFill>
                <a:blip r:embed="rId6"/>
                <a:stretch>
                  <a:fillRect r="-3000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022C7341-E1B6-D7CD-06E2-377D1B33359B}"/>
              </a:ext>
            </a:extLst>
          </p:cNvPr>
          <p:cNvSpPr txBox="1"/>
          <p:nvPr/>
        </p:nvSpPr>
        <p:spPr>
          <a:xfrm>
            <a:off x="3938374" y="5296168"/>
            <a:ext cx="485580" cy="369332"/>
          </a:xfrm>
          <a:prstGeom prst="rect">
            <a:avLst/>
          </a:prstGeom>
          <a:solidFill>
            <a:schemeClr val="bg1"/>
          </a:solidFill>
        </p:spPr>
        <p:txBody>
          <a:bodyPr wrap="square" rtlCol="0">
            <a:spAutoFit/>
          </a:bodyPr>
          <a:lstStyle/>
          <a:p>
            <a:pPr algn="ctr"/>
            <a:r>
              <a:rPr kumimoji="1" lang="ja-JP" altLang="en-US" dirty="0"/>
              <a:t>狭</a:t>
            </a:r>
          </a:p>
        </p:txBody>
      </p:sp>
      <p:sp>
        <p:nvSpPr>
          <p:cNvPr id="11" name="テキスト ボックス 10">
            <a:extLst>
              <a:ext uri="{FF2B5EF4-FFF2-40B4-BE49-F238E27FC236}">
                <a16:creationId xmlns:a16="http://schemas.microsoft.com/office/drawing/2014/main" id="{F9888314-996B-09B4-5B4A-C55286263AE6}"/>
              </a:ext>
            </a:extLst>
          </p:cNvPr>
          <p:cNvSpPr txBox="1"/>
          <p:nvPr/>
        </p:nvSpPr>
        <p:spPr>
          <a:xfrm>
            <a:off x="7980037" y="1928650"/>
            <a:ext cx="3071329" cy="400110"/>
          </a:xfrm>
          <a:prstGeom prst="rect">
            <a:avLst/>
          </a:prstGeom>
          <a:noFill/>
        </p:spPr>
        <p:txBody>
          <a:bodyPr wrap="square" rtlCol="0">
            <a:spAutoFit/>
          </a:bodyPr>
          <a:lstStyle/>
          <a:p>
            <a:pPr algn="ctr"/>
            <a:r>
              <a:rPr kumimoji="1" lang="ja-JP" altLang="en-US" sz="2000" dirty="0"/>
              <a:t>各問題における手法の順位</a:t>
            </a:r>
          </a:p>
        </p:txBody>
      </p:sp>
      <p:cxnSp>
        <p:nvCxnSpPr>
          <p:cNvPr id="13" name="直線コネクタ 12">
            <a:extLst>
              <a:ext uri="{FF2B5EF4-FFF2-40B4-BE49-F238E27FC236}">
                <a16:creationId xmlns:a16="http://schemas.microsoft.com/office/drawing/2014/main" id="{DF12F026-3851-C60E-57F6-6B51DF65FD36}"/>
              </a:ext>
            </a:extLst>
          </p:cNvPr>
          <p:cNvCxnSpPr>
            <a:cxnSpLocks/>
          </p:cNvCxnSpPr>
          <p:nvPr/>
        </p:nvCxnSpPr>
        <p:spPr>
          <a:xfrm>
            <a:off x="732739" y="2375127"/>
            <a:ext cx="600047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C2216-405C-FB00-EB0B-87E5C3B47DD7}"/>
              </a:ext>
            </a:extLst>
          </p:cNvPr>
          <p:cNvCxnSpPr>
            <a:cxnSpLocks/>
          </p:cNvCxnSpPr>
          <p:nvPr/>
        </p:nvCxnSpPr>
        <p:spPr>
          <a:xfrm>
            <a:off x="7036164" y="2375127"/>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4F2821A3-F71A-D6AD-FFDE-60183BE58C66}"/>
              </a:ext>
            </a:extLst>
          </p:cNvPr>
          <p:cNvSpPr txBox="1"/>
          <p:nvPr/>
        </p:nvSpPr>
        <p:spPr>
          <a:xfrm>
            <a:off x="7458955" y="4942390"/>
            <a:ext cx="457176" cy="338554"/>
          </a:xfrm>
          <a:prstGeom prst="rect">
            <a:avLst/>
          </a:prstGeom>
          <a:solidFill>
            <a:schemeClr val="bg1"/>
          </a:solidFill>
        </p:spPr>
        <p:txBody>
          <a:bodyPr wrap="none" rtlCol="0">
            <a:spAutoFit/>
          </a:bodyPr>
          <a:lstStyle/>
          <a:p>
            <a:pPr algn="ctr"/>
            <a:r>
              <a:rPr kumimoji="1" lang="en-US" altLang="ja-JP" sz="1600"/>
              <a:t>FR</a:t>
            </a:r>
            <a:endParaRPr kumimoji="1" lang="ja-JP" altLang="en-US" sz="1600" dirty="0"/>
          </a:p>
        </p:txBody>
      </p:sp>
      <p:sp>
        <p:nvSpPr>
          <p:cNvPr id="4" name="テキスト ボックス 3">
            <a:extLst>
              <a:ext uri="{FF2B5EF4-FFF2-40B4-BE49-F238E27FC236}">
                <a16:creationId xmlns:a16="http://schemas.microsoft.com/office/drawing/2014/main" id="{F488EEFA-DFED-37D6-4521-C4E3771501BD}"/>
              </a:ext>
            </a:extLst>
          </p:cNvPr>
          <p:cNvSpPr txBox="1"/>
          <p:nvPr/>
        </p:nvSpPr>
        <p:spPr>
          <a:xfrm>
            <a:off x="7948698" y="4942390"/>
            <a:ext cx="1400319" cy="338554"/>
          </a:xfrm>
          <a:prstGeom prst="rect">
            <a:avLst/>
          </a:prstGeom>
          <a:solidFill>
            <a:schemeClr val="bg1"/>
          </a:solidFill>
        </p:spPr>
        <p:txBody>
          <a:bodyPr wrap="none" rtlCol="0">
            <a:spAutoFit/>
          </a:bodyPr>
          <a:lstStyle/>
          <a:p>
            <a:pPr algn="ctr"/>
            <a:r>
              <a:rPr kumimoji="1" lang="en-US" altLang="ja-JP" sz="1600" dirty="0"/>
              <a:t>AW-MOEA/D</a:t>
            </a:r>
            <a:endParaRPr kumimoji="1" lang="ja-JP" altLang="en-US" sz="1600" dirty="0"/>
          </a:p>
        </p:txBody>
      </p:sp>
      <p:sp>
        <p:nvSpPr>
          <p:cNvPr id="10" name="テキスト ボックス 9">
            <a:extLst>
              <a:ext uri="{FF2B5EF4-FFF2-40B4-BE49-F238E27FC236}">
                <a16:creationId xmlns:a16="http://schemas.microsoft.com/office/drawing/2014/main" id="{17D9AAA9-0C15-EDCB-4B29-5B96EC218230}"/>
              </a:ext>
            </a:extLst>
          </p:cNvPr>
          <p:cNvSpPr txBox="1"/>
          <p:nvPr/>
        </p:nvSpPr>
        <p:spPr>
          <a:xfrm>
            <a:off x="9231242" y="4942390"/>
            <a:ext cx="889987" cy="338554"/>
          </a:xfrm>
          <a:prstGeom prst="rect">
            <a:avLst/>
          </a:prstGeom>
          <a:solidFill>
            <a:schemeClr val="bg1"/>
          </a:solidFill>
        </p:spPr>
        <p:txBody>
          <a:bodyPr wrap="none" rtlCol="0">
            <a:spAutoFit/>
          </a:bodyPr>
          <a:lstStyle/>
          <a:p>
            <a:pPr algn="ctr"/>
            <a:r>
              <a:rPr kumimoji="1" lang="en-US" altLang="ja-JP" sz="1600" dirty="0"/>
              <a:t>Hybrid1</a:t>
            </a:r>
            <a:endParaRPr kumimoji="1" lang="ja-JP" altLang="en-US" sz="1600" dirty="0"/>
          </a:p>
        </p:txBody>
      </p:sp>
      <p:sp>
        <p:nvSpPr>
          <p:cNvPr id="12" name="テキスト ボックス 11">
            <a:extLst>
              <a:ext uri="{FF2B5EF4-FFF2-40B4-BE49-F238E27FC236}">
                <a16:creationId xmlns:a16="http://schemas.microsoft.com/office/drawing/2014/main" id="{0F6FB009-6E5F-3A99-93C4-96D92535A89F}"/>
              </a:ext>
            </a:extLst>
          </p:cNvPr>
          <p:cNvSpPr txBox="1"/>
          <p:nvPr/>
        </p:nvSpPr>
        <p:spPr>
          <a:xfrm>
            <a:off x="10152912" y="4942390"/>
            <a:ext cx="889987" cy="338554"/>
          </a:xfrm>
          <a:prstGeom prst="rect">
            <a:avLst/>
          </a:prstGeom>
          <a:solidFill>
            <a:schemeClr val="bg1"/>
          </a:solidFill>
        </p:spPr>
        <p:txBody>
          <a:bodyPr wrap="none" rtlCol="0">
            <a:spAutoFit/>
          </a:bodyPr>
          <a:lstStyle/>
          <a:p>
            <a:pPr algn="ctr"/>
            <a:r>
              <a:rPr kumimoji="1" lang="en-US" altLang="ja-JP" sz="1600" dirty="0"/>
              <a:t>Hybrid2</a:t>
            </a:r>
            <a:endParaRPr kumimoji="1" lang="ja-JP" altLang="en-US" sz="1600" dirty="0"/>
          </a:p>
        </p:txBody>
      </p:sp>
      <p:sp>
        <p:nvSpPr>
          <p:cNvPr id="14" name="テキスト ボックス 13">
            <a:extLst>
              <a:ext uri="{FF2B5EF4-FFF2-40B4-BE49-F238E27FC236}">
                <a16:creationId xmlns:a16="http://schemas.microsoft.com/office/drawing/2014/main" id="{8AB307A4-7BEE-930C-6FB7-D365D609513E}"/>
              </a:ext>
            </a:extLst>
          </p:cNvPr>
          <p:cNvSpPr txBox="1"/>
          <p:nvPr/>
        </p:nvSpPr>
        <p:spPr>
          <a:xfrm>
            <a:off x="11076182" y="4942390"/>
            <a:ext cx="992579" cy="338554"/>
          </a:xfrm>
          <a:prstGeom prst="rect">
            <a:avLst/>
          </a:prstGeom>
          <a:solidFill>
            <a:schemeClr val="bg1"/>
          </a:solidFill>
        </p:spPr>
        <p:txBody>
          <a:bodyPr wrap="none" rtlCol="0">
            <a:spAutoFit/>
          </a:bodyPr>
          <a:lstStyle/>
          <a:p>
            <a:pPr algn="ctr"/>
            <a:r>
              <a:rPr kumimoji="1" lang="en-US" altLang="ja-JP" sz="1600" dirty="0"/>
              <a:t>Proposal</a:t>
            </a:r>
            <a:endParaRPr kumimoji="1" lang="ja-JP" altLang="en-US" sz="1600" dirty="0"/>
          </a:p>
        </p:txBody>
      </p:sp>
      <p:sp>
        <p:nvSpPr>
          <p:cNvPr id="17" name="テキスト ボックス 16">
            <a:extLst>
              <a:ext uri="{FF2B5EF4-FFF2-40B4-BE49-F238E27FC236}">
                <a16:creationId xmlns:a16="http://schemas.microsoft.com/office/drawing/2014/main" id="{A381E8E3-F060-0738-C16C-D14EEF907CBB}"/>
              </a:ext>
            </a:extLst>
          </p:cNvPr>
          <p:cNvSpPr txBox="1"/>
          <p:nvPr/>
        </p:nvSpPr>
        <p:spPr>
          <a:xfrm>
            <a:off x="7249864" y="3056844"/>
            <a:ext cx="470000" cy="338554"/>
          </a:xfrm>
          <a:prstGeom prst="rect">
            <a:avLst/>
          </a:prstGeom>
          <a:noFill/>
        </p:spPr>
        <p:txBody>
          <a:bodyPr wrap="none" rtlCol="0">
            <a:spAutoFit/>
          </a:bodyPr>
          <a:lstStyle/>
          <a:p>
            <a:pPr algn="ctr"/>
            <a:r>
              <a:rPr kumimoji="1" lang="en-US" altLang="ja-JP" sz="1600" dirty="0"/>
              <a:t>4.3</a:t>
            </a:r>
            <a:endParaRPr kumimoji="1" lang="ja-JP" altLang="en-US" sz="1600" dirty="0"/>
          </a:p>
        </p:txBody>
      </p:sp>
      <p:sp>
        <p:nvSpPr>
          <p:cNvPr id="26" name="テキスト ボックス 25">
            <a:extLst>
              <a:ext uri="{FF2B5EF4-FFF2-40B4-BE49-F238E27FC236}">
                <a16:creationId xmlns:a16="http://schemas.microsoft.com/office/drawing/2014/main" id="{051C60E8-889D-9583-DD9C-710D38997900}"/>
              </a:ext>
            </a:extLst>
          </p:cNvPr>
          <p:cNvSpPr txBox="1"/>
          <p:nvPr/>
        </p:nvSpPr>
        <p:spPr>
          <a:xfrm>
            <a:off x="7544715" y="3879834"/>
            <a:ext cx="298480" cy="338554"/>
          </a:xfrm>
          <a:prstGeom prst="rect">
            <a:avLst/>
          </a:prstGeom>
          <a:noFill/>
        </p:spPr>
        <p:txBody>
          <a:bodyPr wrap="none" rtlCol="0">
            <a:spAutoFit/>
          </a:bodyPr>
          <a:lstStyle/>
          <a:p>
            <a:pPr algn="ctr"/>
            <a:r>
              <a:rPr kumimoji="1" lang="en-US" altLang="ja-JP" sz="1600" dirty="0"/>
              <a:t>2</a:t>
            </a:r>
            <a:endParaRPr kumimoji="1" lang="ja-JP" altLang="en-US" sz="1600" dirty="0"/>
          </a:p>
        </p:txBody>
      </p:sp>
      <p:sp>
        <p:nvSpPr>
          <p:cNvPr id="29" name="テキスト ボックス 28">
            <a:extLst>
              <a:ext uri="{FF2B5EF4-FFF2-40B4-BE49-F238E27FC236}">
                <a16:creationId xmlns:a16="http://schemas.microsoft.com/office/drawing/2014/main" id="{EED3341B-709F-C8C6-526C-599A32327A4E}"/>
              </a:ext>
            </a:extLst>
          </p:cNvPr>
          <p:cNvSpPr txBox="1"/>
          <p:nvPr/>
        </p:nvSpPr>
        <p:spPr>
          <a:xfrm>
            <a:off x="7689115" y="3442701"/>
            <a:ext cx="470000" cy="338554"/>
          </a:xfrm>
          <a:prstGeom prst="rect">
            <a:avLst/>
          </a:prstGeom>
          <a:noFill/>
        </p:spPr>
        <p:txBody>
          <a:bodyPr wrap="square" rtlCol="0">
            <a:spAutoFit/>
          </a:bodyPr>
          <a:lstStyle/>
          <a:p>
            <a:pPr algn="ctr"/>
            <a:r>
              <a:rPr kumimoji="1" lang="en-US" altLang="ja-JP" sz="1600" dirty="0"/>
              <a:t>3.2</a:t>
            </a:r>
            <a:endParaRPr kumimoji="1" lang="ja-JP" altLang="en-US" sz="1600" dirty="0"/>
          </a:p>
        </p:txBody>
      </p:sp>
      <p:sp>
        <p:nvSpPr>
          <p:cNvPr id="30" name="テキスト ボックス 29">
            <a:extLst>
              <a:ext uri="{FF2B5EF4-FFF2-40B4-BE49-F238E27FC236}">
                <a16:creationId xmlns:a16="http://schemas.microsoft.com/office/drawing/2014/main" id="{2564CE58-7068-1629-995C-8E8AFB194F9C}"/>
              </a:ext>
            </a:extLst>
          </p:cNvPr>
          <p:cNvSpPr txBox="1"/>
          <p:nvPr/>
        </p:nvSpPr>
        <p:spPr>
          <a:xfrm>
            <a:off x="8218191" y="3807591"/>
            <a:ext cx="470000" cy="338554"/>
          </a:xfrm>
          <a:prstGeom prst="rect">
            <a:avLst/>
          </a:prstGeom>
          <a:noFill/>
        </p:spPr>
        <p:txBody>
          <a:bodyPr wrap="square" rtlCol="0">
            <a:spAutoFit/>
          </a:bodyPr>
          <a:lstStyle/>
          <a:p>
            <a:pPr algn="ctr"/>
            <a:r>
              <a:rPr kumimoji="1" lang="en-US" altLang="ja-JP" sz="1600" dirty="0"/>
              <a:t>2.3</a:t>
            </a:r>
            <a:endParaRPr kumimoji="1" lang="ja-JP" altLang="en-US" sz="1600" dirty="0"/>
          </a:p>
        </p:txBody>
      </p:sp>
      <p:sp>
        <p:nvSpPr>
          <p:cNvPr id="31" name="テキスト ボックス 30">
            <a:extLst>
              <a:ext uri="{FF2B5EF4-FFF2-40B4-BE49-F238E27FC236}">
                <a16:creationId xmlns:a16="http://schemas.microsoft.com/office/drawing/2014/main" id="{26C9E977-F6CB-88D7-0878-17C26530F672}"/>
              </a:ext>
            </a:extLst>
          </p:cNvPr>
          <p:cNvSpPr txBox="1"/>
          <p:nvPr/>
        </p:nvSpPr>
        <p:spPr>
          <a:xfrm>
            <a:off x="8513989" y="3535499"/>
            <a:ext cx="265303" cy="338554"/>
          </a:xfrm>
          <a:prstGeom prst="rect">
            <a:avLst/>
          </a:prstGeom>
          <a:noFill/>
        </p:spPr>
        <p:txBody>
          <a:bodyPr wrap="square" rtlCol="0">
            <a:spAutoFit/>
          </a:bodyPr>
          <a:lstStyle/>
          <a:p>
            <a:pPr algn="ctr"/>
            <a:r>
              <a:rPr kumimoji="1" lang="en-US" altLang="ja-JP" sz="1600" dirty="0"/>
              <a:t>3</a:t>
            </a:r>
            <a:endParaRPr kumimoji="1" lang="ja-JP" altLang="en-US" sz="1600" dirty="0"/>
          </a:p>
        </p:txBody>
      </p:sp>
      <p:sp>
        <p:nvSpPr>
          <p:cNvPr id="32" name="テキスト ボックス 31">
            <a:extLst>
              <a:ext uri="{FF2B5EF4-FFF2-40B4-BE49-F238E27FC236}">
                <a16:creationId xmlns:a16="http://schemas.microsoft.com/office/drawing/2014/main" id="{E19E0B98-E8DF-74E3-5BCA-97D3B379CFF1}"/>
              </a:ext>
            </a:extLst>
          </p:cNvPr>
          <p:cNvSpPr txBox="1"/>
          <p:nvPr/>
        </p:nvSpPr>
        <p:spPr>
          <a:xfrm>
            <a:off x="8647622" y="3691180"/>
            <a:ext cx="470000" cy="338554"/>
          </a:xfrm>
          <a:prstGeom prst="rect">
            <a:avLst/>
          </a:prstGeom>
          <a:noFill/>
        </p:spPr>
        <p:txBody>
          <a:bodyPr wrap="square" rtlCol="0">
            <a:spAutoFit/>
          </a:bodyPr>
          <a:lstStyle/>
          <a:p>
            <a:pPr algn="ctr"/>
            <a:r>
              <a:rPr kumimoji="1" lang="en-US" altLang="ja-JP" sz="1600" dirty="0"/>
              <a:t>2.7</a:t>
            </a:r>
            <a:endParaRPr kumimoji="1" lang="ja-JP" altLang="en-US" sz="1600" dirty="0"/>
          </a:p>
        </p:txBody>
      </p:sp>
      <p:sp>
        <p:nvSpPr>
          <p:cNvPr id="33" name="テキスト ボックス 32">
            <a:extLst>
              <a:ext uri="{FF2B5EF4-FFF2-40B4-BE49-F238E27FC236}">
                <a16:creationId xmlns:a16="http://schemas.microsoft.com/office/drawing/2014/main" id="{884C0E8C-3D9A-9E12-2D5A-8D22E7E88D6A}"/>
              </a:ext>
            </a:extLst>
          </p:cNvPr>
          <p:cNvSpPr txBox="1"/>
          <p:nvPr/>
        </p:nvSpPr>
        <p:spPr>
          <a:xfrm>
            <a:off x="9180132" y="2952835"/>
            <a:ext cx="470000" cy="338554"/>
          </a:xfrm>
          <a:prstGeom prst="rect">
            <a:avLst/>
          </a:prstGeom>
          <a:noFill/>
        </p:spPr>
        <p:txBody>
          <a:bodyPr wrap="none" rtlCol="0">
            <a:spAutoFit/>
          </a:bodyPr>
          <a:lstStyle/>
          <a:p>
            <a:pPr algn="ctr"/>
            <a:r>
              <a:rPr kumimoji="1" lang="en-US" altLang="ja-JP" sz="1600" dirty="0"/>
              <a:t>4.7</a:t>
            </a:r>
            <a:endParaRPr kumimoji="1" lang="ja-JP" altLang="en-US" sz="1600" dirty="0"/>
          </a:p>
        </p:txBody>
      </p:sp>
      <p:sp>
        <p:nvSpPr>
          <p:cNvPr id="34" name="テキスト ボックス 33">
            <a:extLst>
              <a:ext uri="{FF2B5EF4-FFF2-40B4-BE49-F238E27FC236}">
                <a16:creationId xmlns:a16="http://schemas.microsoft.com/office/drawing/2014/main" id="{D6D49FF3-E528-22DE-DFAB-4B8F2D91C083}"/>
              </a:ext>
            </a:extLst>
          </p:cNvPr>
          <p:cNvSpPr txBox="1"/>
          <p:nvPr/>
        </p:nvSpPr>
        <p:spPr>
          <a:xfrm>
            <a:off x="9393016" y="3325627"/>
            <a:ext cx="470000" cy="338554"/>
          </a:xfrm>
          <a:prstGeom prst="rect">
            <a:avLst/>
          </a:prstGeom>
          <a:noFill/>
        </p:spPr>
        <p:txBody>
          <a:bodyPr wrap="none" rtlCol="0">
            <a:spAutoFit/>
          </a:bodyPr>
          <a:lstStyle/>
          <a:p>
            <a:pPr algn="ctr"/>
            <a:r>
              <a:rPr kumimoji="1" lang="en-US" altLang="ja-JP" sz="1600" dirty="0"/>
              <a:t>3.7</a:t>
            </a:r>
            <a:endParaRPr kumimoji="1" lang="ja-JP" altLang="en-US" sz="1600" dirty="0"/>
          </a:p>
        </p:txBody>
      </p:sp>
      <p:sp>
        <p:nvSpPr>
          <p:cNvPr id="35" name="テキスト ボックス 34">
            <a:extLst>
              <a:ext uri="{FF2B5EF4-FFF2-40B4-BE49-F238E27FC236}">
                <a16:creationId xmlns:a16="http://schemas.microsoft.com/office/drawing/2014/main" id="{F47F6AA2-ED2B-3BBF-8679-E049A868C814}"/>
              </a:ext>
            </a:extLst>
          </p:cNvPr>
          <p:cNvSpPr txBox="1"/>
          <p:nvPr/>
        </p:nvSpPr>
        <p:spPr>
          <a:xfrm>
            <a:off x="9608750" y="3090504"/>
            <a:ext cx="470000" cy="338554"/>
          </a:xfrm>
          <a:prstGeom prst="rect">
            <a:avLst/>
          </a:prstGeom>
          <a:noFill/>
        </p:spPr>
        <p:txBody>
          <a:bodyPr wrap="none" rtlCol="0">
            <a:spAutoFit/>
          </a:bodyPr>
          <a:lstStyle/>
          <a:p>
            <a:pPr algn="ctr"/>
            <a:r>
              <a:rPr kumimoji="1" lang="en-US" altLang="ja-JP" sz="1600" dirty="0"/>
              <a:t>4.2</a:t>
            </a:r>
            <a:endParaRPr kumimoji="1" lang="ja-JP" altLang="en-US" sz="1600" dirty="0"/>
          </a:p>
        </p:txBody>
      </p:sp>
      <p:sp>
        <p:nvSpPr>
          <p:cNvPr id="36" name="テキスト ボックス 35">
            <a:extLst>
              <a:ext uri="{FF2B5EF4-FFF2-40B4-BE49-F238E27FC236}">
                <a16:creationId xmlns:a16="http://schemas.microsoft.com/office/drawing/2014/main" id="{0E16DF2A-6670-38F2-6CF8-95A470730A24}"/>
              </a:ext>
            </a:extLst>
          </p:cNvPr>
          <p:cNvSpPr txBox="1"/>
          <p:nvPr/>
        </p:nvSpPr>
        <p:spPr>
          <a:xfrm>
            <a:off x="10139911" y="4156778"/>
            <a:ext cx="470000" cy="338554"/>
          </a:xfrm>
          <a:prstGeom prst="rect">
            <a:avLst/>
          </a:prstGeom>
          <a:noFill/>
        </p:spPr>
        <p:txBody>
          <a:bodyPr wrap="none" rtlCol="0">
            <a:spAutoFit/>
          </a:bodyPr>
          <a:lstStyle/>
          <a:p>
            <a:pPr algn="ctr"/>
            <a:r>
              <a:rPr kumimoji="1" lang="en-US" altLang="ja-JP" sz="1600" dirty="0"/>
              <a:t>1.3</a:t>
            </a:r>
            <a:endParaRPr kumimoji="1" lang="ja-JP" altLang="en-US" sz="1600" dirty="0"/>
          </a:p>
        </p:txBody>
      </p:sp>
      <p:sp>
        <p:nvSpPr>
          <p:cNvPr id="37" name="テキスト ボックス 36">
            <a:extLst>
              <a:ext uri="{FF2B5EF4-FFF2-40B4-BE49-F238E27FC236}">
                <a16:creationId xmlns:a16="http://schemas.microsoft.com/office/drawing/2014/main" id="{66C51901-3A46-CB7C-9653-C71926446C23}"/>
              </a:ext>
            </a:extLst>
          </p:cNvPr>
          <p:cNvSpPr txBox="1"/>
          <p:nvPr/>
        </p:nvSpPr>
        <p:spPr>
          <a:xfrm>
            <a:off x="6806104" y="4949145"/>
            <a:ext cx="473882" cy="369332"/>
          </a:xfrm>
          <a:prstGeom prst="rect">
            <a:avLst/>
          </a:prstGeom>
          <a:noFill/>
        </p:spPr>
        <p:txBody>
          <a:bodyPr wrap="square" rtlCol="0">
            <a:spAutoFit/>
          </a:bodyPr>
          <a:lstStyle/>
          <a:p>
            <a:pPr algn="ctr"/>
            <a:r>
              <a:rPr kumimoji="1" lang="ja-JP" altLang="en-US" dirty="0"/>
              <a:t>優</a:t>
            </a:r>
            <a:endParaRPr kumimoji="1" lang="en-US" altLang="ja-JP" dirty="0"/>
          </a:p>
        </p:txBody>
      </p:sp>
      <p:sp>
        <p:nvSpPr>
          <p:cNvPr id="38" name="テキスト ボックス 37">
            <a:extLst>
              <a:ext uri="{FF2B5EF4-FFF2-40B4-BE49-F238E27FC236}">
                <a16:creationId xmlns:a16="http://schemas.microsoft.com/office/drawing/2014/main" id="{E11EB378-D4BF-54EB-1D96-F8A91D33F1FF}"/>
              </a:ext>
            </a:extLst>
          </p:cNvPr>
          <p:cNvSpPr txBox="1"/>
          <p:nvPr/>
        </p:nvSpPr>
        <p:spPr>
          <a:xfrm>
            <a:off x="6806104" y="2741700"/>
            <a:ext cx="473882" cy="369332"/>
          </a:xfrm>
          <a:prstGeom prst="rect">
            <a:avLst/>
          </a:prstGeom>
          <a:noFill/>
        </p:spPr>
        <p:txBody>
          <a:bodyPr wrap="square" rtlCol="0">
            <a:spAutoFit/>
          </a:bodyPr>
          <a:lstStyle/>
          <a:p>
            <a:pPr algn="ctr"/>
            <a:r>
              <a:rPr kumimoji="1" lang="ja-JP" altLang="en-US" dirty="0"/>
              <a:t>劣</a:t>
            </a:r>
            <a:endParaRPr kumimoji="1" lang="en-US" altLang="ja-JP" dirty="0"/>
          </a:p>
        </p:txBody>
      </p:sp>
      <p:sp>
        <p:nvSpPr>
          <p:cNvPr id="39" name="テキスト ボックス 38">
            <a:extLst>
              <a:ext uri="{FF2B5EF4-FFF2-40B4-BE49-F238E27FC236}">
                <a16:creationId xmlns:a16="http://schemas.microsoft.com/office/drawing/2014/main" id="{FD7510EE-0FF5-66AC-F1CB-4AA1E75B4BE8}"/>
              </a:ext>
            </a:extLst>
          </p:cNvPr>
          <p:cNvSpPr txBox="1"/>
          <p:nvPr/>
        </p:nvSpPr>
        <p:spPr>
          <a:xfrm>
            <a:off x="11093752" y="3781255"/>
            <a:ext cx="470000" cy="338554"/>
          </a:xfrm>
          <a:prstGeom prst="rect">
            <a:avLst/>
          </a:prstGeom>
          <a:noFill/>
        </p:spPr>
        <p:txBody>
          <a:bodyPr wrap="none" rtlCol="0">
            <a:spAutoFit/>
          </a:bodyPr>
          <a:lstStyle/>
          <a:p>
            <a:pPr algn="ctr"/>
            <a:r>
              <a:rPr kumimoji="1" lang="en-US" altLang="ja-JP" sz="1600" dirty="0"/>
              <a:t>2.3</a:t>
            </a:r>
            <a:endParaRPr kumimoji="1" lang="ja-JP" altLang="en-US" sz="1600" dirty="0"/>
          </a:p>
        </p:txBody>
      </p:sp>
      <p:sp>
        <p:nvSpPr>
          <p:cNvPr id="40" name="テキスト ボックス 39">
            <a:extLst>
              <a:ext uri="{FF2B5EF4-FFF2-40B4-BE49-F238E27FC236}">
                <a16:creationId xmlns:a16="http://schemas.microsoft.com/office/drawing/2014/main" id="{CE0FD94B-BFF8-7077-B2A1-68A4EBF8F8F0}"/>
              </a:ext>
            </a:extLst>
          </p:cNvPr>
          <p:cNvSpPr txBox="1"/>
          <p:nvPr/>
        </p:nvSpPr>
        <p:spPr>
          <a:xfrm>
            <a:off x="11645500" y="3913889"/>
            <a:ext cx="241701" cy="347242"/>
          </a:xfrm>
          <a:prstGeom prst="rect">
            <a:avLst/>
          </a:prstGeom>
          <a:noFill/>
        </p:spPr>
        <p:txBody>
          <a:bodyPr wrap="square" rtlCol="0">
            <a:spAutoFit/>
          </a:bodyPr>
          <a:lstStyle/>
          <a:p>
            <a:pPr algn="ctr"/>
            <a:r>
              <a:rPr kumimoji="1" lang="en-US" altLang="ja-JP" sz="1600" dirty="0"/>
              <a:t>2</a:t>
            </a:r>
            <a:endParaRPr kumimoji="1" lang="ja-JP" altLang="en-US" sz="1600" dirty="0"/>
          </a:p>
        </p:txBody>
      </p:sp>
      <p:sp>
        <p:nvSpPr>
          <p:cNvPr id="42" name="テキスト ボックス 41">
            <a:extLst>
              <a:ext uri="{FF2B5EF4-FFF2-40B4-BE49-F238E27FC236}">
                <a16:creationId xmlns:a16="http://schemas.microsoft.com/office/drawing/2014/main" id="{212094DF-995D-1808-2C9A-A38689CB58D0}"/>
              </a:ext>
            </a:extLst>
          </p:cNvPr>
          <p:cNvSpPr txBox="1"/>
          <p:nvPr/>
        </p:nvSpPr>
        <p:spPr>
          <a:xfrm>
            <a:off x="10564676" y="3460588"/>
            <a:ext cx="470000" cy="338554"/>
          </a:xfrm>
          <a:prstGeom prst="rect">
            <a:avLst/>
          </a:prstGeom>
          <a:noFill/>
        </p:spPr>
        <p:txBody>
          <a:bodyPr wrap="none" rtlCol="0">
            <a:spAutoFit/>
          </a:bodyPr>
          <a:lstStyle/>
          <a:p>
            <a:pPr algn="ctr"/>
            <a:r>
              <a:rPr kumimoji="1" lang="en-US" altLang="ja-JP" sz="1600" dirty="0"/>
              <a:t>3.2</a:t>
            </a:r>
            <a:endParaRPr kumimoji="1" lang="ja-JP" altLang="en-US" sz="1600" dirty="0"/>
          </a:p>
        </p:txBody>
      </p:sp>
      <p:sp>
        <p:nvSpPr>
          <p:cNvPr id="43" name="テキスト ボックス 42">
            <a:extLst>
              <a:ext uri="{FF2B5EF4-FFF2-40B4-BE49-F238E27FC236}">
                <a16:creationId xmlns:a16="http://schemas.microsoft.com/office/drawing/2014/main" id="{44686806-B3F7-2F92-C5D1-8D87BA34D01A}"/>
              </a:ext>
            </a:extLst>
          </p:cNvPr>
          <p:cNvSpPr txBox="1"/>
          <p:nvPr/>
        </p:nvSpPr>
        <p:spPr>
          <a:xfrm>
            <a:off x="10438041" y="2961757"/>
            <a:ext cx="298480" cy="338554"/>
          </a:xfrm>
          <a:prstGeom prst="rect">
            <a:avLst/>
          </a:prstGeom>
          <a:noFill/>
        </p:spPr>
        <p:txBody>
          <a:bodyPr wrap="none" rtlCol="0">
            <a:spAutoFit/>
          </a:bodyPr>
          <a:lstStyle/>
          <a:p>
            <a:pPr algn="ctr"/>
            <a:r>
              <a:rPr kumimoji="1" lang="en-US" altLang="ja-JP" sz="1600" dirty="0"/>
              <a:t>5</a:t>
            </a:r>
            <a:endParaRPr kumimoji="1" lang="ja-JP" altLang="en-US" sz="1600" dirty="0"/>
          </a:p>
        </p:txBody>
      </p:sp>
      <p:sp>
        <p:nvSpPr>
          <p:cNvPr id="44" name="テキスト ボックス 43">
            <a:extLst>
              <a:ext uri="{FF2B5EF4-FFF2-40B4-BE49-F238E27FC236}">
                <a16:creationId xmlns:a16="http://schemas.microsoft.com/office/drawing/2014/main" id="{CA7C0B26-BF40-8BA3-66E7-696E8919390E}"/>
              </a:ext>
            </a:extLst>
          </p:cNvPr>
          <p:cNvSpPr txBox="1"/>
          <p:nvPr/>
        </p:nvSpPr>
        <p:spPr>
          <a:xfrm>
            <a:off x="11317476" y="4055853"/>
            <a:ext cx="470000" cy="338554"/>
          </a:xfrm>
          <a:prstGeom prst="rect">
            <a:avLst/>
          </a:prstGeom>
          <a:noFill/>
        </p:spPr>
        <p:txBody>
          <a:bodyPr wrap="none" rtlCol="0">
            <a:spAutoFit/>
          </a:bodyPr>
          <a:lstStyle/>
          <a:p>
            <a:pPr algn="ctr"/>
            <a:r>
              <a:rPr kumimoji="1" lang="en-US" altLang="ja-JP" sz="1600" dirty="0"/>
              <a:t>1.7</a:t>
            </a:r>
            <a:endParaRPr kumimoji="1" lang="ja-JP" altLang="en-US" sz="1600" dirty="0"/>
          </a:p>
        </p:txBody>
      </p:sp>
      <p:sp>
        <p:nvSpPr>
          <p:cNvPr id="48" name="正方形/長方形 47">
            <a:extLst>
              <a:ext uri="{FF2B5EF4-FFF2-40B4-BE49-F238E27FC236}">
                <a16:creationId xmlns:a16="http://schemas.microsoft.com/office/drawing/2014/main" id="{AABF0D82-5E33-FB79-4C54-0CFF4D14D62C}"/>
              </a:ext>
            </a:extLst>
          </p:cNvPr>
          <p:cNvSpPr/>
          <p:nvPr/>
        </p:nvSpPr>
        <p:spPr>
          <a:xfrm>
            <a:off x="1759738" y="484501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49" name="正方形/長方形 48">
            <a:extLst>
              <a:ext uri="{FF2B5EF4-FFF2-40B4-BE49-F238E27FC236}">
                <a16:creationId xmlns:a16="http://schemas.microsoft.com/office/drawing/2014/main" id="{3C1FA54D-417C-9973-151C-0B7C0973DFA3}"/>
              </a:ext>
            </a:extLst>
          </p:cNvPr>
          <p:cNvSpPr/>
          <p:nvPr/>
        </p:nvSpPr>
        <p:spPr>
          <a:xfrm>
            <a:off x="1759738" y="4984791"/>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0" name="正方形/長方形 49">
            <a:extLst>
              <a:ext uri="{FF2B5EF4-FFF2-40B4-BE49-F238E27FC236}">
                <a16:creationId xmlns:a16="http://schemas.microsoft.com/office/drawing/2014/main" id="{965FF4E6-2333-CB4F-06E6-4E01FD0D5042}"/>
              </a:ext>
            </a:extLst>
          </p:cNvPr>
          <p:cNvSpPr/>
          <p:nvPr/>
        </p:nvSpPr>
        <p:spPr>
          <a:xfrm>
            <a:off x="5130043" y="4830265"/>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51" name="正方形/長方形 50">
            <a:extLst>
              <a:ext uri="{FF2B5EF4-FFF2-40B4-BE49-F238E27FC236}">
                <a16:creationId xmlns:a16="http://schemas.microsoft.com/office/drawing/2014/main" id="{0694FB6D-7C10-973F-1CA7-66FC5D2FA1A9}"/>
              </a:ext>
            </a:extLst>
          </p:cNvPr>
          <p:cNvSpPr/>
          <p:nvPr/>
        </p:nvSpPr>
        <p:spPr>
          <a:xfrm>
            <a:off x="5130043" y="497004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3" name="テキスト ボックス 52">
            <a:extLst>
              <a:ext uri="{FF2B5EF4-FFF2-40B4-BE49-F238E27FC236}">
                <a16:creationId xmlns:a16="http://schemas.microsoft.com/office/drawing/2014/main" id="{7D2F75A5-DC55-B227-C506-0DB57164DDCE}"/>
              </a:ext>
            </a:extLst>
          </p:cNvPr>
          <p:cNvSpPr txBox="1"/>
          <p:nvPr/>
        </p:nvSpPr>
        <p:spPr>
          <a:xfrm>
            <a:off x="1513810"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4" name="テキスト ボックス 53">
            <a:extLst>
              <a:ext uri="{FF2B5EF4-FFF2-40B4-BE49-F238E27FC236}">
                <a16:creationId xmlns:a16="http://schemas.microsoft.com/office/drawing/2014/main" id="{6AD1198A-1B9E-5072-6200-C59E1B1E82FC}"/>
              </a:ext>
            </a:extLst>
          </p:cNvPr>
          <p:cNvSpPr txBox="1"/>
          <p:nvPr/>
        </p:nvSpPr>
        <p:spPr>
          <a:xfrm>
            <a:off x="4900032"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5" name="吹き出し: 角を丸めた四角形 54">
            <a:extLst>
              <a:ext uri="{FF2B5EF4-FFF2-40B4-BE49-F238E27FC236}">
                <a16:creationId xmlns:a16="http://schemas.microsoft.com/office/drawing/2014/main" id="{89E4FFA1-0684-53BE-1559-0ECD642D1B20}"/>
              </a:ext>
            </a:extLst>
          </p:cNvPr>
          <p:cNvSpPr/>
          <p:nvPr/>
        </p:nvSpPr>
        <p:spPr>
          <a:xfrm>
            <a:off x="7387102" y="5445076"/>
            <a:ext cx="4100703" cy="568146"/>
          </a:xfrm>
          <a:prstGeom prst="wedgeRoundRectCallout">
            <a:avLst>
              <a:gd name="adj1" fmla="val 29547"/>
              <a:gd name="adj2" fmla="val -8280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Cambria Math" panose="02040503050406030204" pitchFamily="18" charset="0"/>
              </a:rPr>
              <a:t>提案手法の平均性能は非連結性では</a:t>
            </a:r>
            <a:r>
              <a:rPr kumimoji="1" lang="en-US" altLang="ja-JP" sz="1600" dirty="0">
                <a:solidFill>
                  <a:schemeClr val="tx1"/>
                </a:solidFill>
                <a:latin typeface="Cambria Math" panose="02040503050406030204" pitchFamily="18" charset="0"/>
              </a:rPr>
              <a:t>2</a:t>
            </a:r>
            <a:r>
              <a:rPr kumimoji="1" lang="ja-JP" altLang="en-US" sz="1600" dirty="0">
                <a:solidFill>
                  <a:schemeClr val="tx1"/>
                </a:solidFill>
                <a:latin typeface="Cambria Math" panose="02040503050406030204" pitchFamily="18" charset="0"/>
              </a:rPr>
              <a:t>番目、それ以外では最も優れている</a:t>
            </a:r>
            <a:endParaRPr kumimoji="1" lang="en-US" altLang="ja-JP" sz="1600" dirty="0">
              <a:solidFill>
                <a:schemeClr val="tx1"/>
              </a:solidFill>
              <a:latin typeface="Cambria Math" panose="02040503050406030204" pitchFamily="18" charset="0"/>
            </a:endParaRPr>
          </a:p>
        </p:txBody>
      </p:sp>
      <p:sp>
        <p:nvSpPr>
          <p:cNvPr id="9" name="正方形/長方形 8">
            <a:extLst>
              <a:ext uri="{FF2B5EF4-FFF2-40B4-BE49-F238E27FC236}">
                <a16:creationId xmlns:a16="http://schemas.microsoft.com/office/drawing/2014/main" id="{077A1BD3-2FE3-45FC-7AFA-F8F963B1867F}"/>
              </a:ext>
            </a:extLst>
          </p:cNvPr>
          <p:cNvSpPr/>
          <p:nvPr/>
        </p:nvSpPr>
        <p:spPr>
          <a:xfrm>
            <a:off x="4125792" y="1409028"/>
            <a:ext cx="7580519" cy="42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Hybrid 1</a:t>
            </a:r>
            <a:r>
              <a:rPr kumimoji="1" lang="ja-JP" altLang="en-US" sz="1600" dirty="0">
                <a:solidFill>
                  <a:schemeClr val="tx1"/>
                </a:solidFill>
              </a:rPr>
              <a:t>（相互作用無）：サブ個体群が完全に独立して探索</a:t>
            </a:r>
            <a:endParaRPr kumimoji="1" lang="en-US" altLang="ja-JP" sz="1600" dirty="0">
              <a:solidFill>
                <a:schemeClr val="tx1"/>
              </a:solidFill>
            </a:endParaRPr>
          </a:p>
          <a:p>
            <a:r>
              <a:rPr kumimoji="1" lang="en-US" altLang="ja-JP" sz="1600" dirty="0">
                <a:solidFill>
                  <a:schemeClr val="tx1"/>
                </a:solidFill>
              </a:rPr>
              <a:t>Hybrid 2</a:t>
            </a:r>
            <a:r>
              <a:rPr kumimoji="1" lang="ja-JP" altLang="en-US" sz="1600" dirty="0">
                <a:solidFill>
                  <a:schemeClr val="tx1"/>
                </a:solidFill>
              </a:rPr>
              <a:t>（相互作用強）：近傍生成時の参照解として相手のサブ個体群の個体を使用</a:t>
            </a:r>
            <a:endParaRPr kumimoji="1" lang="en-US" altLang="ja-JP" sz="1600" dirty="0">
              <a:solidFill>
                <a:schemeClr val="tx1"/>
              </a:solidFill>
            </a:endParaRPr>
          </a:p>
        </p:txBody>
      </p:sp>
    </p:spTree>
    <p:extLst>
      <p:ext uri="{BB962C8B-B14F-4D97-AF65-F5344CB8AC3E}">
        <p14:creationId xmlns:p14="http://schemas.microsoft.com/office/powerpoint/2010/main" val="2743092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a:t>
            </a:r>
            <a:r>
              <a:rPr lang="en-US" altLang="ja-JP" dirty="0" err="1"/>
              <a:t>f,v</a:t>
            </a:r>
            <a:r>
              <a:rPr lang="en-US" altLang="ja-JP" dirty="0"/>
              <a:t>)</a:t>
            </a:r>
            <a:r>
              <a:rPr lang="ja-JP" altLang="en-US" dirty="0"/>
              <a:t>空間における個体群の軌跡（最適解付近）</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90101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提案手法は、両方のサブ個体群が最適解付近に収束している。</a:t>
            </a:r>
            <a:endParaRPr lang="en-US" altLang="ja-JP" sz="2800" dirty="0"/>
          </a:p>
        </p:txBody>
      </p:sp>
      <p:pic>
        <p:nvPicPr>
          <p:cNvPr id="4" name="図 3">
            <a:extLst>
              <a:ext uri="{FF2B5EF4-FFF2-40B4-BE49-F238E27FC236}">
                <a16:creationId xmlns:a16="http://schemas.microsoft.com/office/drawing/2014/main" id="{0D79C0F6-BE7F-E840-BA96-5406D44788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7702" y="2143239"/>
            <a:ext cx="1935167" cy="1914664"/>
          </a:xfrm>
          <a:prstGeom prst="rect">
            <a:avLst/>
          </a:prstGeom>
          <a:noFill/>
          <a:ln>
            <a:noFill/>
          </a:ln>
        </p:spPr>
      </p:pic>
      <p:pic>
        <p:nvPicPr>
          <p:cNvPr id="5" name="図 4">
            <a:extLst>
              <a:ext uri="{FF2B5EF4-FFF2-40B4-BE49-F238E27FC236}">
                <a16:creationId xmlns:a16="http://schemas.microsoft.com/office/drawing/2014/main" id="{DD90C6B7-D205-2EEE-16B7-19B2B55ADA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945" y="2157817"/>
            <a:ext cx="1913265" cy="1913265"/>
          </a:xfrm>
          <a:prstGeom prst="rect">
            <a:avLst/>
          </a:prstGeom>
          <a:noFill/>
          <a:ln>
            <a:noFill/>
          </a:ln>
        </p:spPr>
      </p:pic>
      <p:pic>
        <p:nvPicPr>
          <p:cNvPr id="6" name="図 5">
            <a:extLst>
              <a:ext uri="{FF2B5EF4-FFF2-40B4-BE49-F238E27FC236}">
                <a16:creationId xmlns:a16="http://schemas.microsoft.com/office/drawing/2014/main" id="{A3BBD019-8529-678A-8C8F-9D7F054ED3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111769"/>
            <a:ext cx="1839559" cy="1937669"/>
          </a:xfrm>
          <a:prstGeom prst="rect">
            <a:avLst/>
          </a:prstGeom>
          <a:noFill/>
          <a:ln>
            <a:noFill/>
          </a:ln>
        </p:spPr>
      </p:pic>
      <p:pic>
        <p:nvPicPr>
          <p:cNvPr id="7" name="図 6">
            <a:extLst>
              <a:ext uri="{FF2B5EF4-FFF2-40B4-BE49-F238E27FC236}">
                <a16:creationId xmlns:a16="http://schemas.microsoft.com/office/drawing/2014/main" id="{1F64DF0A-0956-9F78-B16F-593F7266C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349" y="2113413"/>
            <a:ext cx="1845224" cy="1955646"/>
          </a:xfrm>
          <a:prstGeom prst="rect">
            <a:avLst/>
          </a:prstGeom>
          <a:noFill/>
          <a:ln>
            <a:noFill/>
          </a:ln>
        </p:spPr>
      </p:pic>
      <p:pic>
        <p:nvPicPr>
          <p:cNvPr id="8" name="図 7">
            <a:extLst>
              <a:ext uri="{FF2B5EF4-FFF2-40B4-BE49-F238E27FC236}">
                <a16:creationId xmlns:a16="http://schemas.microsoft.com/office/drawing/2014/main" id="{B05A42FD-6F33-5AEE-1E7A-EFBD9B3E77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0649" y="2147153"/>
            <a:ext cx="1774190" cy="1866900"/>
          </a:xfrm>
          <a:prstGeom prst="rect">
            <a:avLst/>
          </a:prstGeom>
          <a:noFill/>
          <a:ln>
            <a:noFill/>
          </a:ln>
        </p:spPr>
      </p:pic>
      <p:sp>
        <p:nvSpPr>
          <p:cNvPr id="9" name="テキスト ボックス 8">
            <a:extLst>
              <a:ext uri="{FF2B5EF4-FFF2-40B4-BE49-F238E27FC236}">
                <a16:creationId xmlns:a16="http://schemas.microsoft.com/office/drawing/2014/main" id="{9A4DABC2-F781-AE4C-52F3-5EF28125924B}"/>
              </a:ext>
            </a:extLst>
          </p:cNvPr>
          <p:cNvSpPr txBox="1"/>
          <p:nvPr/>
        </p:nvSpPr>
        <p:spPr>
          <a:xfrm>
            <a:off x="-37083" y="2205188"/>
            <a:ext cx="1983235" cy="646331"/>
          </a:xfrm>
          <a:prstGeom prst="rect">
            <a:avLst/>
          </a:prstGeom>
          <a:noFill/>
        </p:spPr>
        <p:txBody>
          <a:bodyPr wrap="none" rtlCol="0">
            <a:spAutoFit/>
          </a:bodyPr>
          <a:lstStyle/>
          <a:p>
            <a:pPr algn="ctr"/>
            <a:r>
              <a:rPr kumimoji="1" lang="en-US" altLang="ja-JP" b="1" dirty="0"/>
              <a:t>Prob.1</a:t>
            </a:r>
          </a:p>
          <a:p>
            <a:pPr algn="ctr"/>
            <a:r>
              <a:rPr kumimoji="1" lang="ja-JP" altLang="en-US" dirty="0"/>
              <a:t>非連結性が最も疎</a:t>
            </a:r>
          </a:p>
        </p:txBody>
      </p:sp>
      <p:sp>
        <p:nvSpPr>
          <p:cNvPr id="10" name="テキスト ボックス 9">
            <a:extLst>
              <a:ext uri="{FF2B5EF4-FFF2-40B4-BE49-F238E27FC236}">
                <a16:creationId xmlns:a16="http://schemas.microsoft.com/office/drawing/2014/main" id="{DF1339FC-4432-5AEC-1FC1-0CB01F9E4042}"/>
              </a:ext>
            </a:extLst>
          </p:cNvPr>
          <p:cNvSpPr txBox="1"/>
          <p:nvPr/>
        </p:nvSpPr>
        <p:spPr>
          <a:xfrm>
            <a:off x="206572" y="4195913"/>
            <a:ext cx="1495922" cy="646331"/>
          </a:xfrm>
          <a:prstGeom prst="rect">
            <a:avLst/>
          </a:prstGeom>
          <a:noFill/>
        </p:spPr>
        <p:txBody>
          <a:bodyPr wrap="none" rtlCol="0">
            <a:spAutoFit/>
          </a:bodyPr>
          <a:lstStyle/>
          <a:p>
            <a:pPr algn="ctr"/>
            <a:r>
              <a:rPr kumimoji="1" lang="en-US" altLang="ja-JP" b="1" dirty="0"/>
              <a:t>Prob.2</a:t>
            </a:r>
          </a:p>
          <a:p>
            <a:pPr algn="ctr"/>
            <a:r>
              <a:rPr kumimoji="1" lang="en-US" altLang="ja-JP" dirty="0"/>
              <a:t>PF</a:t>
            </a:r>
            <a:r>
              <a:rPr kumimoji="1" lang="ja-JP" altLang="en-US" dirty="0"/>
              <a:t>が最も広い</a:t>
            </a:r>
          </a:p>
        </p:txBody>
      </p:sp>
      <p:pic>
        <p:nvPicPr>
          <p:cNvPr id="13" name="図 12">
            <a:extLst>
              <a:ext uri="{FF2B5EF4-FFF2-40B4-BE49-F238E27FC236}">
                <a16:creationId xmlns:a16="http://schemas.microsoft.com/office/drawing/2014/main" id="{34626234-386A-D911-BEAF-1771533BC9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424" y="4140888"/>
            <a:ext cx="1903212" cy="1964584"/>
          </a:xfrm>
          <a:prstGeom prst="rect">
            <a:avLst/>
          </a:prstGeom>
          <a:noFill/>
          <a:ln>
            <a:noFill/>
          </a:ln>
        </p:spPr>
      </p:pic>
      <p:pic>
        <p:nvPicPr>
          <p:cNvPr id="14" name="図 13">
            <a:extLst>
              <a:ext uri="{FF2B5EF4-FFF2-40B4-BE49-F238E27FC236}">
                <a16:creationId xmlns:a16="http://schemas.microsoft.com/office/drawing/2014/main" id="{48961461-3588-2963-3501-3950D31244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6344" y="4140888"/>
            <a:ext cx="1937298" cy="1964584"/>
          </a:xfrm>
          <a:prstGeom prst="rect">
            <a:avLst/>
          </a:prstGeom>
          <a:noFill/>
          <a:ln>
            <a:noFill/>
          </a:ln>
        </p:spPr>
      </p:pic>
      <p:pic>
        <p:nvPicPr>
          <p:cNvPr id="15" name="図 14">
            <a:extLst>
              <a:ext uri="{FF2B5EF4-FFF2-40B4-BE49-F238E27FC236}">
                <a16:creationId xmlns:a16="http://schemas.microsoft.com/office/drawing/2014/main" id="{4C257EA5-4588-C131-F4D2-610927F9EDE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0649" y="4159456"/>
            <a:ext cx="1875355" cy="1927448"/>
          </a:xfrm>
          <a:prstGeom prst="rect">
            <a:avLst/>
          </a:prstGeom>
          <a:noFill/>
          <a:ln>
            <a:noFill/>
          </a:ln>
        </p:spPr>
      </p:pic>
      <p:sp>
        <p:nvSpPr>
          <p:cNvPr id="16" name="テキスト ボックス 15">
            <a:extLst>
              <a:ext uri="{FF2B5EF4-FFF2-40B4-BE49-F238E27FC236}">
                <a16:creationId xmlns:a16="http://schemas.microsoft.com/office/drawing/2014/main" id="{6DBDBDD4-F82F-5642-53FC-96603E261FC7}"/>
              </a:ext>
            </a:extLst>
          </p:cNvPr>
          <p:cNvSpPr txBox="1"/>
          <p:nvPr/>
        </p:nvSpPr>
        <p:spPr>
          <a:xfrm>
            <a:off x="2541893" y="1703464"/>
            <a:ext cx="527710" cy="400110"/>
          </a:xfrm>
          <a:prstGeom prst="rect">
            <a:avLst/>
          </a:prstGeom>
          <a:noFill/>
        </p:spPr>
        <p:txBody>
          <a:bodyPr wrap="none" rtlCol="0">
            <a:spAutoFit/>
          </a:bodyPr>
          <a:lstStyle/>
          <a:p>
            <a:pPr algn="ctr"/>
            <a:r>
              <a:rPr kumimoji="1" lang="en-US" altLang="ja-JP" sz="2000" b="1"/>
              <a:t>FR</a:t>
            </a:r>
            <a:endParaRPr kumimoji="1" lang="ja-JP" altLang="en-US" sz="2000" b="1" dirty="0"/>
          </a:p>
        </p:txBody>
      </p:sp>
      <p:sp>
        <p:nvSpPr>
          <p:cNvPr id="17" name="テキスト ボックス 16">
            <a:extLst>
              <a:ext uri="{FF2B5EF4-FFF2-40B4-BE49-F238E27FC236}">
                <a16:creationId xmlns:a16="http://schemas.microsoft.com/office/drawing/2014/main" id="{C9C43E4F-79B7-B6F7-A840-1B746376F2CF}"/>
              </a:ext>
            </a:extLst>
          </p:cNvPr>
          <p:cNvSpPr txBox="1"/>
          <p:nvPr/>
        </p:nvSpPr>
        <p:spPr>
          <a:xfrm>
            <a:off x="4084494" y="1703464"/>
            <a:ext cx="1704249" cy="400110"/>
          </a:xfrm>
          <a:prstGeom prst="rect">
            <a:avLst/>
          </a:prstGeom>
          <a:noFill/>
        </p:spPr>
        <p:txBody>
          <a:bodyPr wrap="none" rtlCol="0">
            <a:spAutoFit/>
          </a:bodyPr>
          <a:lstStyle/>
          <a:p>
            <a:pPr algn="ctr"/>
            <a:r>
              <a:rPr kumimoji="1" lang="en-US" altLang="ja-JP" sz="2000" b="1"/>
              <a:t>AW-MOEA/D</a:t>
            </a:r>
            <a:endParaRPr kumimoji="1" lang="ja-JP" altLang="en-US" sz="2000" b="1" dirty="0"/>
          </a:p>
        </p:txBody>
      </p:sp>
      <p:sp>
        <p:nvSpPr>
          <p:cNvPr id="18" name="テキスト ボックス 17">
            <a:extLst>
              <a:ext uri="{FF2B5EF4-FFF2-40B4-BE49-F238E27FC236}">
                <a16:creationId xmlns:a16="http://schemas.microsoft.com/office/drawing/2014/main" id="{8296C06B-1191-1344-66A3-13E6F0EEA7C6}"/>
              </a:ext>
            </a:extLst>
          </p:cNvPr>
          <p:cNvSpPr txBox="1"/>
          <p:nvPr/>
        </p:nvSpPr>
        <p:spPr>
          <a:xfrm>
            <a:off x="6487911" y="1703464"/>
            <a:ext cx="1140056" cy="400110"/>
          </a:xfrm>
          <a:prstGeom prst="rect">
            <a:avLst/>
          </a:prstGeom>
          <a:noFill/>
        </p:spPr>
        <p:txBody>
          <a:bodyPr wrap="none" rtlCol="0">
            <a:spAutoFit/>
          </a:bodyPr>
          <a:lstStyle/>
          <a:p>
            <a:pPr algn="ctr"/>
            <a:r>
              <a:rPr kumimoji="1" lang="en-US" altLang="ja-JP" sz="2000" b="1" dirty="0"/>
              <a:t>Hybrid1</a:t>
            </a:r>
            <a:endParaRPr kumimoji="1" lang="ja-JP" altLang="en-US" sz="2000" b="1" dirty="0"/>
          </a:p>
        </p:txBody>
      </p:sp>
      <p:sp>
        <p:nvSpPr>
          <p:cNvPr id="19" name="テキスト ボックス 18">
            <a:extLst>
              <a:ext uri="{FF2B5EF4-FFF2-40B4-BE49-F238E27FC236}">
                <a16:creationId xmlns:a16="http://schemas.microsoft.com/office/drawing/2014/main" id="{5C6CF4BE-87F1-36CA-6B3C-8EFCDC4B0BF6}"/>
              </a:ext>
            </a:extLst>
          </p:cNvPr>
          <p:cNvSpPr txBox="1"/>
          <p:nvPr/>
        </p:nvSpPr>
        <p:spPr>
          <a:xfrm>
            <a:off x="8591033" y="1703464"/>
            <a:ext cx="1140056" cy="400110"/>
          </a:xfrm>
          <a:prstGeom prst="rect">
            <a:avLst/>
          </a:prstGeom>
          <a:noFill/>
        </p:spPr>
        <p:txBody>
          <a:bodyPr wrap="none" rtlCol="0">
            <a:spAutoFit/>
          </a:bodyPr>
          <a:lstStyle/>
          <a:p>
            <a:pPr algn="ctr"/>
            <a:r>
              <a:rPr kumimoji="1" lang="en-US" altLang="ja-JP" sz="2000" b="1" dirty="0"/>
              <a:t>Hybrid2</a:t>
            </a:r>
            <a:endParaRPr kumimoji="1" lang="ja-JP" altLang="en-US" sz="2000" b="1" dirty="0"/>
          </a:p>
        </p:txBody>
      </p:sp>
      <p:sp>
        <p:nvSpPr>
          <p:cNvPr id="20" name="テキスト ボックス 19">
            <a:extLst>
              <a:ext uri="{FF2B5EF4-FFF2-40B4-BE49-F238E27FC236}">
                <a16:creationId xmlns:a16="http://schemas.microsoft.com/office/drawing/2014/main" id="{C28BA3B8-935F-EE5F-35FE-AB4AD9BB0D37}"/>
              </a:ext>
            </a:extLst>
          </p:cNvPr>
          <p:cNvSpPr txBox="1"/>
          <p:nvPr/>
        </p:nvSpPr>
        <p:spPr>
          <a:xfrm>
            <a:off x="10589424" y="1703464"/>
            <a:ext cx="1282723" cy="400110"/>
          </a:xfrm>
          <a:prstGeom prst="rect">
            <a:avLst/>
          </a:prstGeom>
          <a:noFill/>
        </p:spPr>
        <p:txBody>
          <a:bodyPr wrap="none" rtlCol="0">
            <a:spAutoFit/>
          </a:bodyPr>
          <a:lstStyle/>
          <a:p>
            <a:pPr algn="ctr"/>
            <a:r>
              <a:rPr kumimoji="1" lang="en-US" altLang="ja-JP" sz="2000" b="1" dirty="0"/>
              <a:t>Proposal</a:t>
            </a:r>
            <a:endParaRPr kumimoji="1" lang="ja-JP" altLang="en-US" sz="2000" b="1" dirty="0"/>
          </a:p>
        </p:txBody>
      </p:sp>
      <p:pic>
        <p:nvPicPr>
          <p:cNvPr id="22" name="図 21" descr="グラフ, 散布図&#10;&#10;自動的に生成された説明">
            <a:extLst>
              <a:ext uri="{FF2B5EF4-FFF2-40B4-BE49-F238E27FC236}">
                <a16:creationId xmlns:a16="http://schemas.microsoft.com/office/drawing/2014/main" id="{94689F9C-B3E1-18B5-ACDA-6627C4BBA1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7702" y="4096360"/>
            <a:ext cx="2013375" cy="2007680"/>
          </a:xfrm>
          <a:prstGeom prst="rect">
            <a:avLst/>
          </a:prstGeom>
        </p:spPr>
      </p:pic>
      <p:pic>
        <p:nvPicPr>
          <p:cNvPr id="24" name="図 23" descr="グラフ, 散布図&#10;&#10;自動的に生成された説明">
            <a:extLst>
              <a:ext uri="{FF2B5EF4-FFF2-40B4-BE49-F238E27FC236}">
                <a16:creationId xmlns:a16="http://schemas.microsoft.com/office/drawing/2014/main" id="{348E98C0-EB4D-97C1-1B7D-9613CFA41A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8084" y="4143774"/>
            <a:ext cx="1926159" cy="1943130"/>
          </a:xfrm>
          <a:prstGeom prst="rect">
            <a:avLst/>
          </a:prstGeom>
        </p:spPr>
      </p:pic>
    </p:spTree>
    <p:extLst>
      <p:ext uri="{BB962C8B-B14F-4D97-AF65-F5344CB8AC3E}">
        <p14:creationId xmlns:p14="http://schemas.microsoft.com/office/powerpoint/2010/main" val="82092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違反量削減優先に基づく制約対処法（</a:t>
            </a:r>
            <a:r>
              <a:rPr lang="en-US" altLang="ja-JP" dirty="0"/>
              <a:t>FR</a:t>
            </a:r>
            <a:r>
              <a:rPr lang="ja-JP" altLang="en-US" dirty="0"/>
              <a:t>）の課題</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可能解を早期に獲得しても、その後の探索効率に改善の余地がある。</a:t>
            </a:r>
            <a:endParaRPr lang="en-US" altLang="ja-JP" sz="2800" dirty="0"/>
          </a:p>
        </p:txBody>
      </p:sp>
      <p:pic>
        <p:nvPicPr>
          <p:cNvPr id="5" name="図 4" descr="ダイアグラム&#10;&#10;自動的に生成された説明">
            <a:extLst>
              <a:ext uri="{FF2B5EF4-FFF2-40B4-BE49-F238E27FC236}">
                <a16:creationId xmlns:a16="http://schemas.microsoft.com/office/drawing/2014/main" id="{A61498F1-E88E-29E0-9C9E-51C67AE7C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74" y="2691190"/>
            <a:ext cx="2993775" cy="2602675"/>
          </a:xfrm>
          <a:prstGeom prst="rect">
            <a:avLst/>
          </a:prstGeom>
        </p:spPr>
      </p:pic>
      <p:pic>
        <p:nvPicPr>
          <p:cNvPr id="7" name="図 6">
            <a:extLst>
              <a:ext uri="{FF2B5EF4-FFF2-40B4-BE49-F238E27FC236}">
                <a16:creationId xmlns:a16="http://schemas.microsoft.com/office/drawing/2014/main" id="{08C6DF3E-39E3-36CA-263B-0147DE03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629" y="5431278"/>
            <a:ext cx="4009161" cy="467499"/>
          </a:xfrm>
          <a:prstGeom prst="rect">
            <a:avLst/>
          </a:prstGeom>
        </p:spPr>
      </p:pic>
      <p:sp>
        <p:nvSpPr>
          <p:cNvPr id="8" name="テキスト ボックス 7">
            <a:extLst>
              <a:ext uri="{FF2B5EF4-FFF2-40B4-BE49-F238E27FC236}">
                <a16:creationId xmlns:a16="http://schemas.microsoft.com/office/drawing/2014/main" id="{CF646976-4423-AE06-1AD9-A67446CB943D}"/>
              </a:ext>
            </a:extLst>
          </p:cNvPr>
          <p:cNvSpPr txBox="1"/>
          <p:nvPr/>
        </p:nvSpPr>
        <p:spPr>
          <a:xfrm>
            <a:off x="1224181" y="1671113"/>
            <a:ext cx="4216218" cy="400110"/>
          </a:xfrm>
          <a:prstGeom prst="rect">
            <a:avLst/>
          </a:prstGeom>
          <a:noFill/>
        </p:spPr>
        <p:txBody>
          <a:bodyPr wrap="none" rtlCol="0">
            <a:spAutoFit/>
          </a:bodyPr>
          <a:lstStyle/>
          <a:p>
            <a:pPr algn="ctr"/>
            <a:r>
              <a:rPr kumimoji="1" lang="en-US" altLang="ja-JP" sz="2000" dirty="0"/>
              <a:t>Step1: </a:t>
            </a:r>
            <a:r>
              <a:rPr kumimoji="1" lang="ja-JP" altLang="en-US" sz="2000" dirty="0"/>
              <a:t>実行可能解の探索を優先する</a:t>
            </a:r>
            <a:endParaRPr kumimoji="1" lang="en-US" altLang="ja-JP" sz="2000" dirty="0"/>
          </a:p>
        </p:txBody>
      </p:sp>
      <p:sp>
        <p:nvSpPr>
          <p:cNvPr id="9" name="テキスト ボックス 8">
            <a:extLst>
              <a:ext uri="{FF2B5EF4-FFF2-40B4-BE49-F238E27FC236}">
                <a16:creationId xmlns:a16="http://schemas.microsoft.com/office/drawing/2014/main" id="{B3E051D7-0742-FE1E-B432-BD70FB7E0A4C}"/>
              </a:ext>
            </a:extLst>
          </p:cNvPr>
          <p:cNvSpPr txBox="1"/>
          <p:nvPr/>
        </p:nvSpPr>
        <p:spPr>
          <a:xfrm>
            <a:off x="1285083" y="2274959"/>
            <a:ext cx="4323620" cy="369332"/>
          </a:xfrm>
          <a:prstGeom prst="rect">
            <a:avLst/>
          </a:prstGeom>
          <a:noFill/>
        </p:spPr>
        <p:txBody>
          <a:bodyPr wrap="none" rtlCol="0">
            <a:spAutoFit/>
          </a:bodyPr>
          <a:lstStyle/>
          <a:p>
            <a:pPr algn="ctr"/>
            <a:r>
              <a:rPr kumimoji="1" lang="ja-JP" altLang="en-US" b="1" dirty="0">
                <a:solidFill>
                  <a:schemeClr val="accent1"/>
                </a:solidFill>
              </a:rPr>
              <a:t>制約違反解を棄却し、可能領域内部に収束</a:t>
            </a:r>
          </a:p>
        </p:txBody>
      </p:sp>
      <p:pic>
        <p:nvPicPr>
          <p:cNvPr id="10" name="図 9" descr="ダイアグラム&#10;&#10;自動的に生成された説明">
            <a:extLst>
              <a:ext uri="{FF2B5EF4-FFF2-40B4-BE49-F238E27FC236}">
                <a16:creationId xmlns:a16="http://schemas.microsoft.com/office/drawing/2014/main" id="{EBA6F086-C069-38AB-6256-C27ED7D7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663" y="2691190"/>
            <a:ext cx="2993775" cy="2602675"/>
          </a:xfrm>
          <a:prstGeom prst="rect">
            <a:avLst/>
          </a:prstGeom>
        </p:spPr>
      </p:pic>
      <p:sp>
        <p:nvSpPr>
          <p:cNvPr id="11" name="テキスト ボックス 10">
            <a:extLst>
              <a:ext uri="{FF2B5EF4-FFF2-40B4-BE49-F238E27FC236}">
                <a16:creationId xmlns:a16="http://schemas.microsoft.com/office/drawing/2014/main" id="{9849E651-A6D3-5903-F4C3-2323D9954B54}"/>
              </a:ext>
            </a:extLst>
          </p:cNvPr>
          <p:cNvSpPr txBox="1"/>
          <p:nvPr/>
        </p:nvSpPr>
        <p:spPr>
          <a:xfrm>
            <a:off x="6597717" y="1671113"/>
            <a:ext cx="4522393" cy="400110"/>
          </a:xfrm>
          <a:prstGeom prst="rect">
            <a:avLst/>
          </a:prstGeom>
          <a:noFill/>
        </p:spPr>
        <p:txBody>
          <a:bodyPr wrap="none" rtlCol="0">
            <a:spAutoFit/>
          </a:bodyPr>
          <a:lstStyle/>
          <a:p>
            <a:pPr algn="ctr"/>
            <a:r>
              <a:rPr kumimoji="1" lang="en-US" altLang="ja-JP" sz="2000" dirty="0"/>
              <a:t>Step2: </a:t>
            </a:r>
            <a:r>
              <a:rPr kumimoji="1" lang="ja-JP" altLang="en-US" sz="2000" dirty="0"/>
              <a:t>制約境界上の最適解を探索する</a:t>
            </a:r>
            <a:endParaRPr kumimoji="1" lang="en-US" altLang="ja-JP" sz="2000" dirty="0"/>
          </a:p>
        </p:txBody>
      </p:sp>
      <p:sp>
        <p:nvSpPr>
          <p:cNvPr id="12" name="テキスト ボックス 11">
            <a:extLst>
              <a:ext uri="{FF2B5EF4-FFF2-40B4-BE49-F238E27FC236}">
                <a16:creationId xmlns:a16="http://schemas.microsoft.com/office/drawing/2014/main" id="{A19156C2-FA41-CBC4-A385-DA1D29E55996}"/>
              </a:ext>
            </a:extLst>
          </p:cNvPr>
          <p:cNvSpPr txBox="1"/>
          <p:nvPr/>
        </p:nvSpPr>
        <p:spPr>
          <a:xfrm>
            <a:off x="6330353" y="2273804"/>
            <a:ext cx="4950394" cy="369332"/>
          </a:xfrm>
          <a:prstGeom prst="rect">
            <a:avLst/>
          </a:prstGeom>
          <a:noFill/>
        </p:spPr>
        <p:txBody>
          <a:bodyPr wrap="none" rtlCol="0">
            <a:spAutoFit/>
          </a:bodyPr>
          <a:lstStyle/>
          <a:p>
            <a:pPr algn="ctr"/>
            <a:r>
              <a:rPr kumimoji="1" lang="ja-JP" altLang="en-US" b="1" dirty="0">
                <a:solidFill>
                  <a:schemeClr val="accent1"/>
                </a:solidFill>
              </a:rPr>
              <a:t>実行可能な個体のみを用いて、目的関数値を改善</a:t>
            </a:r>
          </a:p>
        </p:txBody>
      </p:sp>
      <p:sp>
        <p:nvSpPr>
          <p:cNvPr id="13" name="矢印: 下 12">
            <a:extLst>
              <a:ext uri="{FF2B5EF4-FFF2-40B4-BE49-F238E27FC236}">
                <a16:creationId xmlns:a16="http://schemas.microsoft.com/office/drawing/2014/main" id="{62A49539-5628-1AB7-60CC-34AC442A7B1E}"/>
              </a:ext>
            </a:extLst>
          </p:cNvPr>
          <p:cNvSpPr/>
          <p:nvPr/>
        </p:nvSpPr>
        <p:spPr>
          <a:xfrm rot="2077690">
            <a:off x="9021095" y="3550217"/>
            <a:ext cx="296311" cy="31984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矢印: 下 13">
            <a:extLst>
              <a:ext uri="{FF2B5EF4-FFF2-40B4-BE49-F238E27FC236}">
                <a16:creationId xmlns:a16="http://schemas.microsoft.com/office/drawing/2014/main" id="{B4A941FE-2EB7-A5CC-5A84-8113A8C6EB5B}"/>
              </a:ext>
            </a:extLst>
          </p:cNvPr>
          <p:cNvSpPr/>
          <p:nvPr/>
        </p:nvSpPr>
        <p:spPr>
          <a:xfrm rot="8781637">
            <a:off x="4472229" y="354097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CC3F7BC8-97F5-DF58-49DF-0DF41E5BC6D3}"/>
              </a:ext>
            </a:extLst>
          </p:cNvPr>
          <p:cNvSpPr/>
          <p:nvPr/>
        </p:nvSpPr>
        <p:spPr>
          <a:xfrm rot="15172628">
            <a:off x="3298924" y="3346648"/>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6B21BB4B-1528-7A33-3EF6-C8589EE3F47A}"/>
              </a:ext>
            </a:extLst>
          </p:cNvPr>
          <p:cNvSpPr/>
          <p:nvPr/>
        </p:nvSpPr>
        <p:spPr>
          <a:xfrm rot="8781637">
            <a:off x="4005106" y="3756754"/>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611B9534-00DA-2043-1E99-57D1AAD38C9C}"/>
              </a:ext>
            </a:extLst>
          </p:cNvPr>
          <p:cNvCxnSpPr>
            <a:cxnSpLocks/>
          </p:cNvCxnSpPr>
          <p:nvPr/>
        </p:nvCxnSpPr>
        <p:spPr>
          <a:xfrm>
            <a:off x="852753"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1A7C8FA-201B-909F-6ACE-6B05F16FFB6F}"/>
              </a:ext>
            </a:extLst>
          </p:cNvPr>
          <p:cNvCxnSpPr>
            <a:cxnSpLocks/>
          </p:cNvCxnSpPr>
          <p:nvPr/>
        </p:nvCxnSpPr>
        <p:spPr>
          <a:xfrm>
            <a:off x="6379376"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49370288-BC7D-51C5-5DAF-129C2F602036}"/>
              </a:ext>
            </a:extLst>
          </p:cNvPr>
          <p:cNvSpPr/>
          <p:nvPr/>
        </p:nvSpPr>
        <p:spPr>
          <a:xfrm>
            <a:off x="2893733" y="3676208"/>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0844603C-7F1F-BE92-9331-D3A7E4922232}"/>
              </a:ext>
            </a:extLst>
          </p:cNvPr>
          <p:cNvSpPr/>
          <p:nvPr/>
        </p:nvSpPr>
        <p:spPr>
          <a:xfrm>
            <a:off x="4191242" y="4273760"/>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B3360449-3395-7206-36A5-1E1E067C2FE3}"/>
              </a:ext>
            </a:extLst>
          </p:cNvPr>
          <p:cNvSpPr/>
          <p:nvPr/>
        </p:nvSpPr>
        <p:spPr>
          <a:xfrm>
            <a:off x="4576762" y="41478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下 22">
            <a:extLst>
              <a:ext uri="{FF2B5EF4-FFF2-40B4-BE49-F238E27FC236}">
                <a16:creationId xmlns:a16="http://schemas.microsoft.com/office/drawing/2014/main" id="{BE3F0AE2-48F6-62E1-0398-07A3FE06C880}"/>
              </a:ext>
            </a:extLst>
          </p:cNvPr>
          <p:cNvSpPr/>
          <p:nvPr/>
        </p:nvSpPr>
        <p:spPr>
          <a:xfrm rot="12110858">
            <a:off x="3544906" y="386915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7D2C00A5-8908-1BF0-D9D9-30AB88EBC037}"/>
              </a:ext>
            </a:extLst>
          </p:cNvPr>
          <p:cNvSpPr/>
          <p:nvPr/>
        </p:nvSpPr>
        <p:spPr>
          <a:xfrm>
            <a:off x="3370693" y="42877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ECFFBDBC-B428-24B6-4F3D-E755160E4FE4}"/>
              </a:ext>
            </a:extLst>
          </p:cNvPr>
          <p:cNvSpPr txBox="1"/>
          <p:nvPr/>
        </p:nvSpPr>
        <p:spPr>
          <a:xfrm>
            <a:off x="4832750" y="4095424"/>
            <a:ext cx="1366080" cy="338554"/>
          </a:xfrm>
          <a:prstGeom prst="rect">
            <a:avLst/>
          </a:prstGeom>
          <a:noFill/>
        </p:spPr>
        <p:txBody>
          <a:bodyPr wrap="none" rtlCol="0">
            <a:spAutoFit/>
          </a:bodyPr>
          <a:lstStyle/>
          <a:p>
            <a:pPr algn="ctr"/>
            <a:r>
              <a:rPr kumimoji="1" lang="ja-JP" altLang="en-US" sz="1600" dirty="0">
                <a:solidFill>
                  <a:schemeClr val="accent1"/>
                </a:solidFill>
              </a:rPr>
              <a:t>違反解を棄却</a:t>
            </a:r>
          </a:p>
        </p:txBody>
      </p:sp>
    </p:spTree>
    <p:extLst>
      <p:ext uri="{BB962C8B-B14F-4D97-AF65-F5344CB8AC3E}">
        <p14:creationId xmlns:p14="http://schemas.microsoft.com/office/powerpoint/2010/main" val="134569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外部の違反解アーカイブ</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96949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個体群とは独立に、違反解を保存した外部アーカイブを保持することで、</a:t>
            </a:r>
            <a:br>
              <a:rPr lang="en-US" altLang="ja-JP" sz="2800" dirty="0"/>
            </a:br>
            <a:r>
              <a:rPr lang="ja-JP" altLang="en-US" sz="2800" dirty="0"/>
              <a:t>制約境界の探索効率改善を期待する。</a:t>
            </a:r>
            <a:endParaRPr lang="en-US" altLang="ja-JP" sz="2800" dirty="0"/>
          </a:p>
        </p:txBody>
      </p:sp>
      <mc:AlternateContent xmlns:mc="http://schemas.openxmlformats.org/markup-compatibility/2006" xmlns:a14="http://schemas.microsoft.com/office/drawing/2010/main">
        <mc:Choice Requires="a14">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1</m:t>
                                    </m:r>
                                  </m:sup>
                                </m:sSup>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2</m:t>
                                    </m:r>
                                  </m:sup>
                                </m:sSup>
                              </m:oMath>
                            </m:oMathPara>
                          </a14:m>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𝑀</m:t>
                                    </m:r>
                                  </m:sup>
                                </m:sSup>
                              </m:oMath>
                            </m:oMathPara>
                          </a14:m>
                          <a:endParaRPr kumimoji="1" lang="ja-JP" altLang="en-US" dirty="0"/>
                        </a:p>
                      </a:txBody>
                      <a:tcPr>
                        <a:solidFill>
                          <a:schemeClr val="accent1"/>
                        </a:solidFill>
                      </a:tcPr>
                    </a:tc>
                    <a:extLst>
                      <a:ext uri="{0D108BD9-81ED-4DB2-BD59-A6C34878D82A}">
                        <a16:rowId xmlns:a16="http://schemas.microsoft.com/office/drawing/2014/main" val="341670715"/>
                      </a:ext>
                    </a:extLst>
                  </a:tr>
                </a:tbl>
              </a:graphicData>
            </a:graphic>
          </p:graphicFrame>
        </mc:Choice>
        <mc:Fallback xmlns="">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2"/>
                          <a:stretch>
                            <a:fillRect l="-1176" t="-8197" r="-403529" b="-24590"/>
                          </a:stretch>
                        </a:blipFill>
                      </a:tcPr>
                    </a:tc>
                    <a:tc>
                      <a:txBody>
                        <a:bodyPr/>
                        <a:lstStyle/>
                        <a:p>
                          <a:endParaRPr lang="ja-JP"/>
                        </a:p>
                      </a:txBody>
                      <a:tcPr>
                        <a:blipFill>
                          <a:blip r:embed="rId2"/>
                          <a:stretch>
                            <a:fillRect l="-101176" t="-8197" r="-303529" b="-24590"/>
                          </a:stretch>
                        </a:blipFill>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endParaRPr lang="ja-JP"/>
                        </a:p>
                      </a:txBody>
                      <a:tcPr>
                        <a:blipFill>
                          <a:blip r:embed="rId2"/>
                          <a:stretch>
                            <a:fillRect l="-400000" t="-8197" r="-4706" b="-24590"/>
                          </a:stretch>
                        </a:blipFill>
                      </a:tcPr>
                    </a:tc>
                    <a:extLst>
                      <a:ext uri="{0D108BD9-81ED-4DB2-BD59-A6C34878D82A}">
                        <a16:rowId xmlns:a16="http://schemas.microsoft.com/office/drawing/2014/main" val="341670715"/>
                      </a:ext>
                    </a:extLst>
                  </a:tr>
                </a:tbl>
              </a:graphicData>
            </a:graphic>
          </p:graphicFrame>
        </mc:Fallback>
      </mc:AlternateContent>
      <p:sp>
        <p:nvSpPr>
          <p:cNvPr id="5" name="テキスト ボックス 4">
            <a:extLst>
              <a:ext uri="{FF2B5EF4-FFF2-40B4-BE49-F238E27FC236}">
                <a16:creationId xmlns:a16="http://schemas.microsoft.com/office/drawing/2014/main" id="{2B60D157-172F-6934-1A4D-51DEEF861CA0}"/>
              </a:ext>
            </a:extLst>
          </p:cNvPr>
          <p:cNvSpPr txBox="1"/>
          <p:nvPr/>
        </p:nvSpPr>
        <p:spPr>
          <a:xfrm>
            <a:off x="530592" y="3397775"/>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6" name="テキスト ボックス 5">
            <a:extLst>
              <a:ext uri="{FF2B5EF4-FFF2-40B4-BE49-F238E27FC236}">
                <a16:creationId xmlns:a16="http://schemas.microsoft.com/office/drawing/2014/main" id="{EBA301E9-7064-6F98-C86F-39EE77B93ED7}"/>
              </a:ext>
            </a:extLst>
          </p:cNvPr>
          <p:cNvSpPr txBox="1"/>
          <p:nvPr/>
        </p:nvSpPr>
        <p:spPr>
          <a:xfrm>
            <a:off x="158694" y="5073186"/>
            <a:ext cx="1620957" cy="369332"/>
          </a:xfrm>
          <a:prstGeom prst="rect">
            <a:avLst/>
          </a:prstGeom>
          <a:noFill/>
        </p:spPr>
        <p:txBody>
          <a:bodyPr wrap="none" rtlCol="0">
            <a:spAutoFit/>
          </a:bodyPr>
          <a:lstStyle/>
          <a:p>
            <a:pPr algn="ctr"/>
            <a:r>
              <a:rPr kumimoji="1" lang="ja-JP" altLang="en-US" b="1" dirty="0">
                <a:solidFill>
                  <a:schemeClr val="accent4"/>
                </a:solidFill>
              </a:rPr>
              <a:t>外部アーカイブ</a:t>
            </a:r>
          </a:p>
        </p:txBody>
      </p:sp>
      <mc:AlternateContent xmlns:mc="http://schemas.openxmlformats.org/markup-compatibility/2006" xmlns:a14="http://schemas.microsoft.com/office/drawing/2010/main">
        <mc:Choice Requires="a14">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1</m:t>
                                    </m:r>
                                  </m:sup>
                                </m:sSup>
                              </m:oMath>
                            </m:oMathPara>
                          </a14:m>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2</m:t>
                                    </m:r>
                                  </m:sup>
                                </m:sSup>
                              </m:oMath>
                            </m:oMathPara>
                          </a14:m>
                          <a:endParaRPr kumimoji="1" lang="ja-JP" altLang="en-US" dirty="0"/>
                        </a:p>
                      </a:txBody>
                      <a:tcPr>
                        <a:solidFill>
                          <a:schemeClr val="accent4"/>
                        </a:solid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r>
                                  <m:rPr>
                                    <m:nor/>
                                  </m:rPr>
                                  <a:rPr kumimoji="1" lang="en-US" altLang="ja-JP" dirty="0" smtClean="0"/>
                                  <m:t>…</m:t>
                                </m:r>
                              </m:oMath>
                            </m:oMathPara>
                          </a14:m>
                          <a:endParaRPr kumimoji="1" lang="ja-JP" altLang="en-US" dirty="0"/>
                        </a:p>
                      </a:txBody>
                      <a:tcPr>
                        <a:solidFill>
                          <a:schemeClr val="accent4"/>
                        </a:solidFill>
                      </a:tcPr>
                    </a:tc>
                    <a:extLst>
                      <a:ext uri="{0D108BD9-81ED-4DB2-BD59-A6C34878D82A}">
                        <a16:rowId xmlns:a16="http://schemas.microsoft.com/office/drawing/2014/main" val="341670715"/>
                      </a:ext>
                    </a:extLst>
                  </a:tr>
                </a:tbl>
              </a:graphicData>
            </a:graphic>
          </p:graphicFrame>
        </mc:Choice>
        <mc:Fallback xmlns="">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3"/>
                          <a:stretch>
                            <a:fillRect l="-1176" t="-8065" r="-403529" b="-24194"/>
                          </a:stretch>
                        </a:blipFill>
                      </a:tcPr>
                    </a:tc>
                    <a:tc>
                      <a:txBody>
                        <a:bodyPr/>
                        <a:lstStyle/>
                        <a:p>
                          <a:endParaRPr lang="ja-JP"/>
                        </a:p>
                      </a:txBody>
                      <a:tcPr>
                        <a:blipFill>
                          <a:blip r:embed="rId3"/>
                          <a:stretch>
                            <a:fillRect l="-101176" t="-8065" r="-303529" b="-24194"/>
                          </a:stretch>
                        </a:blip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endParaRPr lang="ja-JP"/>
                        </a:p>
                      </a:txBody>
                      <a:tcPr>
                        <a:blipFill>
                          <a:blip r:embed="rId3"/>
                          <a:stretch>
                            <a:fillRect l="-400000" t="-8065" r="-4706" b="-24194"/>
                          </a:stretch>
                        </a:blipFill>
                      </a:tcPr>
                    </a:tc>
                    <a:extLst>
                      <a:ext uri="{0D108BD9-81ED-4DB2-BD59-A6C34878D82A}">
                        <a16:rowId xmlns:a16="http://schemas.microsoft.com/office/drawing/2014/main" val="341670715"/>
                      </a:ext>
                    </a:extLst>
                  </a:tr>
                </a:tbl>
              </a:graphicData>
            </a:graphic>
          </p:graphicFrame>
        </mc:Fallback>
      </mc:AlternateContent>
      <p:sp>
        <p:nvSpPr>
          <p:cNvPr id="8" name="矢印: 下 7">
            <a:extLst>
              <a:ext uri="{FF2B5EF4-FFF2-40B4-BE49-F238E27FC236}">
                <a16:creationId xmlns:a16="http://schemas.microsoft.com/office/drawing/2014/main" id="{95754FB4-EAE6-B01F-2E20-504D88975AD1}"/>
              </a:ext>
            </a:extLst>
          </p:cNvPr>
          <p:cNvSpPr/>
          <p:nvPr/>
        </p:nvSpPr>
        <p:spPr>
          <a:xfrm>
            <a:off x="2604337"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下 8">
            <a:extLst>
              <a:ext uri="{FF2B5EF4-FFF2-40B4-BE49-F238E27FC236}">
                <a16:creationId xmlns:a16="http://schemas.microsoft.com/office/drawing/2014/main" id="{617E7EA9-9A1F-60B9-6433-A3B92EBBDF07}"/>
              </a:ext>
            </a:extLst>
          </p:cNvPr>
          <p:cNvSpPr/>
          <p:nvPr/>
        </p:nvSpPr>
        <p:spPr>
          <a:xfrm rot="10800000">
            <a:off x="3222902"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EC47E5CD-0006-C5AE-D682-161A5C2F9B8D}"/>
              </a:ext>
            </a:extLst>
          </p:cNvPr>
          <p:cNvSpPr txBox="1"/>
          <p:nvPr/>
        </p:nvSpPr>
        <p:spPr>
          <a:xfrm>
            <a:off x="417546" y="4217028"/>
            <a:ext cx="2186791" cy="615553"/>
          </a:xfrm>
          <a:prstGeom prst="rect">
            <a:avLst/>
          </a:prstGeom>
          <a:noFill/>
        </p:spPr>
        <p:txBody>
          <a:bodyPr wrap="square" rtlCol="0">
            <a:spAutoFit/>
          </a:bodyPr>
          <a:lstStyle/>
          <a:p>
            <a:pPr algn="ctr"/>
            <a:r>
              <a:rPr kumimoji="1" lang="ja-JP" altLang="en-US" dirty="0"/>
              <a:t>違反解を保存</a:t>
            </a:r>
            <a:endParaRPr kumimoji="1" lang="en-US" altLang="ja-JP" dirty="0"/>
          </a:p>
          <a:p>
            <a:pPr algn="ctr"/>
            <a:r>
              <a:rPr kumimoji="1" lang="ja-JP" altLang="en-US" sz="1600" dirty="0"/>
              <a:t>（アーカイブの更新）</a:t>
            </a:r>
          </a:p>
        </p:txBody>
      </p:sp>
      <p:sp>
        <p:nvSpPr>
          <p:cNvPr id="11" name="テキスト ボックス 10">
            <a:extLst>
              <a:ext uri="{FF2B5EF4-FFF2-40B4-BE49-F238E27FC236}">
                <a16:creationId xmlns:a16="http://schemas.microsoft.com/office/drawing/2014/main" id="{D0261780-8317-E06F-2180-309BD8EE12A5}"/>
              </a:ext>
            </a:extLst>
          </p:cNvPr>
          <p:cNvSpPr txBox="1"/>
          <p:nvPr/>
        </p:nvSpPr>
        <p:spPr>
          <a:xfrm>
            <a:off x="3462339" y="4212997"/>
            <a:ext cx="2206053" cy="369332"/>
          </a:xfrm>
          <a:prstGeom prst="rect">
            <a:avLst/>
          </a:prstGeom>
          <a:noFill/>
        </p:spPr>
        <p:txBody>
          <a:bodyPr wrap="none" rtlCol="0">
            <a:spAutoFit/>
          </a:bodyPr>
          <a:lstStyle/>
          <a:p>
            <a:pPr algn="ctr"/>
            <a:r>
              <a:rPr kumimoji="1" lang="ja-JP" altLang="en-US" dirty="0"/>
              <a:t>違反解を探索に活用</a:t>
            </a:r>
          </a:p>
        </p:txBody>
      </p:sp>
      <p:pic>
        <p:nvPicPr>
          <p:cNvPr id="15" name="図 14" descr="ダイアグラム&#10;&#10;自動的に生成された説明">
            <a:extLst>
              <a:ext uri="{FF2B5EF4-FFF2-40B4-BE49-F238E27FC236}">
                <a16:creationId xmlns:a16="http://schemas.microsoft.com/office/drawing/2014/main" id="{A4FE2B4B-1043-206F-3A2D-65D2E470C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804" y="2322166"/>
            <a:ext cx="2147514" cy="1882587"/>
          </a:xfrm>
          <a:prstGeom prst="rect">
            <a:avLst/>
          </a:prstGeom>
        </p:spPr>
      </p:pic>
      <p:pic>
        <p:nvPicPr>
          <p:cNvPr id="17" name="図 16" descr="ダイアグラム, 概略図&#10;&#10;自動的に生成された説明">
            <a:extLst>
              <a:ext uri="{FF2B5EF4-FFF2-40B4-BE49-F238E27FC236}">
                <a16:creationId xmlns:a16="http://schemas.microsoft.com/office/drawing/2014/main" id="{EBBCF4D9-A80C-D27D-B2E8-70C89377B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104" y="4213413"/>
            <a:ext cx="2129020" cy="1882587"/>
          </a:xfrm>
          <a:prstGeom prst="rect">
            <a:avLst/>
          </a:prstGeom>
        </p:spPr>
      </p:pic>
      <p:sp>
        <p:nvSpPr>
          <p:cNvPr id="18" name="テキスト ボックス 17">
            <a:extLst>
              <a:ext uri="{FF2B5EF4-FFF2-40B4-BE49-F238E27FC236}">
                <a16:creationId xmlns:a16="http://schemas.microsoft.com/office/drawing/2014/main" id="{1D3E37D6-0111-E5DE-A40C-BE6AE5A602A1}"/>
              </a:ext>
            </a:extLst>
          </p:cNvPr>
          <p:cNvSpPr txBox="1"/>
          <p:nvPr/>
        </p:nvSpPr>
        <p:spPr>
          <a:xfrm>
            <a:off x="6512202" y="2397749"/>
            <a:ext cx="1984839" cy="369332"/>
          </a:xfrm>
          <a:prstGeom prst="rect">
            <a:avLst/>
          </a:prstGeom>
          <a:noFill/>
        </p:spPr>
        <p:txBody>
          <a:bodyPr wrap="none" rtlCol="0">
            <a:spAutoFit/>
          </a:bodyPr>
          <a:lstStyle/>
          <a:p>
            <a:pPr algn="ctr"/>
            <a:r>
              <a:rPr kumimoji="1" lang="ja-JP" altLang="en-US" b="1" dirty="0"/>
              <a:t>世代交代での活用</a:t>
            </a:r>
            <a:endParaRPr kumimoji="1" lang="en-US" altLang="ja-JP" b="1" dirty="0"/>
          </a:p>
        </p:txBody>
      </p:sp>
      <p:sp>
        <p:nvSpPr>
          <p:cNvPr id="19" name="テキスト ボックス 18">
            <a:extLst>
              <a:ext uri="{FF2B5EF4-FFF2-40B4-BE49-F238E27FC236}">
                <a16:creationId xmlns:a16="http://schemas.microsoft.com/office/drawing/2014/main" id="{24E32DE5-3B2D-0B66-2797-53A7C2AC88AE}"/>
              </a:ext>
            </a:extLst>
          </p:cNvPr>
          <p:cNvSpPr txBox="1"/>
          <p:nvPr/>
        </p:nvSpPr>
        <p:spPr>
          <a:xfrm>
            <a:off x="6507780" y="4281828"/>
            <a:ext cx="1984838" cy="369332"/>
          </a:xfrm>
          <a:prstGeom prst="rect">
            <a:avLst/>
          </a:prstGeom>
          <a:noFill/>
        </p:spPr>
        <p:txBody>
          <a:bodyPr wrap="none" rtlCol="0">
            <a:spAutoFit/>
          </a:bodyPr>
          <a:lstStyle/>
          <a:p>
            <a:pPr algn="ctr"/>
            <a:r>
              <a:rPr kumimoji="1" lang="ja-JP" altLang="en-US" b="1" dirty="0"/>
              <a:t>近傍生成での活用</a:t>
            </a:r>
          </a:p>
        </p:txBody>
      </p:sp>
      <p:sp>
        <p:nvSpPr>
          <p:cNvPr id="20" name="テキスト ボックス 19">
            <a:extLst>
              <a:ext uri="{FF2B5EF4-FFF2-40B4-BE49-F238E27FC236}">
                <a16:creationId xmlns:a16="http://schemas.microsoft.com/office/drawing/2014/main" id="{044C63A5-264E-DACC-9C00-5311E888A273}"/>
              </a:ext>
            </a:extLst>
          </p:cNvPr>
          <p:cNvSpPr txBox="1"/>
          <p:nvPr/>
        </p:nvSpPr>
        <p:spPr>
          <a:xfrm>
            <a:off x="6210425" y="2830962"/>
            <a:ext cx="2579552" cy="646331"/>
          </a:xfrm>
          <a:prstGeom prst="rect">
            <a:avLst/>
          </a:prstGeom>
          <a:noFill/>
        </p:spPr>
        <p:txBody>
          <a:bodyPr wrap="none" rtlCol="0">
            <a:spAutoFit/>
          </a:bodyPr>
          <a:lstStyle/>
          <a:p>
            <a:pPr algn="ctr"/>
            <a:r>
              <a:rPr kumimoji="1" lang="ja-JP" altLang="en-US" dirty="0"/>
              <a:t>一部の個体を</a:t>
            </a:r>
            <a:endParaRPr kumimoji="1" lang="en-US" altLang="ja-JP" dirty="0"/>
          </a:p>
          <a:p>
            <a:pPr algn="ctr"/>
            <a:r>
              <a:rPr kumimoji="1" lang="ja-JP" altLang="en-US" dirty="0"/>
              <a:t>アーカイブの違反解に置換</a:t>
            </a:r>
          </a:p>
        </p:txBody>
      </p:sp>
      <p:sp>
        <p:nvSpPr>
          <p:cNvPr id="21" name="テキスト ボックス 20">
            <a:extLst>
              <a:ext uri="{FF2B5EF4-FFF2-40B4-BE49-F238E27FC236}">
                <a16:creationId xmlns:a16="http://schemas.microsoft.com/office/drawing/2014/main" id="{A58488C3-4445-893C-26D1-B3CD4A2C5D2A}"/>
              </a:ext>
            </a:extLst>
          </p:cNvPr>
          <p:cNvSpPr txBox="1"/>
          <p:nvPr/>
        </p:nvSpPr>
        <p:spPr>
          <a:xfrm>
            <a:off x="397667" y="2368429"/>
            <a:ext cx="5404790" cy="646331"/>
          </a:xfrm>
          <a:prstGeom prst="rect">
            <a:avLst/>
          </a:prstGeom>
          <a:noFill/>
        </p:spPr>
        <p:txBody>
          <a:bodyPr wrap="square" rtlCol="0">
            <a:spAutoFit/>
          </a:bodyPr>
          <a:lstStyle/>
          <a:p>
            <a:pPr algn="ctr"/>
            <a:r>
              <a:rPr kumimoji="1" lang="ja-JP" altLang="en-US" b="1" dirty="0">
                <a:solidFill>
                  <a:schemeClr val="accent1"/>
                </a:solidFill>
              </a:rPr>
              <a:t>探索過程で生成・棄却された違反解でも、</a:t>
            </a:r>
            <a:endParaRPr kumimoji="1" lang="en-US" altLang="ja-JP" b="1" dirty="0">
              <a:solidFill>
                <a:schemeClr val="accent1"/>
              </a:solidFill>
            </a:endParaRPr>
          </a:p>
          <a:p>
            <a:pPr algn="ctr"/>
            <a:r>
              <a:rPr kumimoji="1" lang="ja-JP" altLang="en-US" b="1" dirty="0">
                <a:solidFill>
                  <a:schemeClr val="accent1"/>
                </a:solidFill>
              </a:rPr>
              <a:t>優れた解を外部に保存しておき、探索に活用する</a:t>
            </a:r>
          </a:p>
        </p:txBody>
      </p:sp>
      <p:sp>
        <p:nvSpPr>
          <p:cNvPr id="22" name="テキスト ボックス 21">
            <a:extLst>
              <a:ext uri="{FF2B5EF4-FFF2-40B4-BE49-F238E27FC236}">
                <a16:creationId xmlns:a16="http://schemas.microsoft.com/office/drawing/2014/main" id="{6DAAD080-8478-D263-2D38-69DF4E7AB848}"/>
              </a:ext>
            </a:extLst>
          </p:cNvPr>
          <p:cNvSpPr txBox="1"/>
          <p:nvPr/>
        </p:nvSpPr>
        <p:spPr>
          <a:xfrm>
            <a:off x="1766030" y="1770031"/>
            <a:ext cx="2845651" cy="400110"/>
          </a:xfrm>
          <a:prstGeom prst="rect">
            <a:avLst/>
          </a:prstGeom>
          <a:noFill/>
        </p:spPr>
        <p:txBody>
          <a:bodyPr wrap="none" rtlCol="0">
            <a:spAutoFit/>
          </a:bodyPr>
          <a:lstStyle/>
          <a:p>
            <a:pPr algn="ctr"/>
            <a:r>
              <a:rPr kumimoji="1" lang="ja-JP" altLang="en-US" sz="2000" dirty="0"/>
              <a:t>違反解アーカイブの考え方</a:t>
            </a:r>
            <a:endParaRPr kumimoji="1" lang="en-US" altLang="ja-JP" sz="2000" dirty="0"/>
          </a:p>
        </p:txBody>
      </p:sp>
      <p:cxnSp>
        <p:nvCxnSpPr>
          <p:cNvPr id="23" name="直線コネクタ 22">
            <a:extLst>
              <a:ext uri="{FF2B5EF4-FFF2-40B4-BE49-F238E27FC236}">
                <a16:creationId xmlns:a16="http://schemas.microsoft.com/office/drawing/2014/main" id="{18F59775-1D4D-C41E-5B3B-12A28D52ED25}"/>
              </a:ext>
            </a:extLst>
          </p:cNvPr>
          <p:cNvCxnSpPr>
            <a:cxnSpLocks/>
          </p:cNvCxnSpPr>
          <p:nvPr/>
        </p:nvCxnSpPr>
        <p:spPr>
          <a:xfrm>
            <a:off x="705975" y="217014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E9C4EE3-405D-9CF4-832C-0FD524C9CE65}"/>
              </a:ext>
            </a:extLst>
          </p:cNvPr>
          <p:cNvSpPr txBox="1"/>
          <p:nvPr/>
        </p:nvSpPr>
        <p:spPr>
          <a:xfrm>
            <a:off x="7643026" y="1764880"/>
            <a:ext cx="2387192" cy="400110"/>
          </a:xfrm>
          <a:prstGeom prst="rect">
            <a:avLst/>
          </a:prstGeom>
          <a:noFill/>
        </p:spPr>
        <p:txBody>
          <a:bodyPr wrap="none" rtlCol="0">
            <a:spAutoFit/>
          </a:bodyPr>
          <a:lstStyle/>
          <a:p>
            <a:pPr algn="ctr"/>
            <a:r>
              <a:rPr kumimoji="1" lang="ja-JP" altLang="en-US" sz="2000" dirty="0"/>
              <a:t>アーカイブ活用の分類</a:t>
            </a:r>
            <a:endParaRPr kumimoji="1" lang="en-US" altLang="ja-JP" sz="2000" dirty="0"/>
          </a:p>
        </p:txBody>
      </p:sp>
      <p:cxnSp>
        <p:nvCxnSpPr>
          <p:cNvPr id="26" name="直線コネクタ 25">
            <a:extLst>
              <a:ext uri="{FF2B5EF4-FFF2-40B4-BE49-F238E27FC236}">
                <a16:creationId xmlns:a16="http://schemas.microsoft.com/office/drawing/2014/main" id="{2ABFA97B-2DE7-2E95-AD96-D54D07EEE5AA}"/>
              </a:ext>
            </a:extLst>
          </p:cNvPr>
          <p:cNvCxnSpPr>
            <a:cxnSpLocks/>
          </p:cNvCxnSpPr>
          <p:nvPr/>
        </p:nvCxnSpPr>
        <p:spPr>
          <a:xfrm>
            <a:off x="6353740" y="216499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74C5FD-533C-A179-4E4A-297661C52D2F}"/>
              </a:ext>
            </a:extLst>
          </p:cNvPr>
          <p:cNvSpPr txBox="1"/>
          <p:nvPr/>
        </p:nvSpPr>
        <p:spPr>
          <a:xfrm>
            <a:off x="6186621" y="4684132"/>
            <a:ext cx="2573140" cy="646331"/>
          </a:xfrm>
          <a:prstGeom prst="rect">
            <a:avLst/>
          </a:prstGeom>
          <a:noFill/>
        </p:spPr>
        <p:txBody>
          <a:bodyPr wrap="none" rtlCol="0">
            <a:spAutoFit/>
          </a:bodyPr>
          <a:lstStyle/>
          <a:p>
            <a:pPr algn="ctr"/>
            <a:r>
              <a:rPr kumimoji="1" lang="ja-JP" altLang="en-US" dirty="0"/>
              <a:t>個体の代わりに、</a:t>
            </a:r>
            <a:endParaRPr kumimoji="1" lang="en-US" altLang="ja-JP" dirty="0"/>
          </a:p>
          <a:p>
            <a:pPr algn="ctr"/>
            <a:r>
              <a:rPr kumimoji="1" lang="ja-JP" altLang="en-US" dirty="0"/>
              <a:t>アーカイブの違反解を参照</a:t>
            </a:r>
          </a:p>
        </p:txBody>
      </p:sp>
      <p:sp>
        <p:nvSpPr>
          <p:cNvPr id="28" name="テキスト ボックス 27">
            <a:extLst>
              <a:ext uri="{FF2B5EF4-FFF2-40B4-BE49-F238E27FC236}">
                <a16:creationId xmlns:a16="http://schemas.microsoft.com/office/drawing/2014/main" id="{C622BABC-0B37-1A1B-90EA-B1658F6D85D5}"/>
              </a:ext>
            </a:extLst>
          </p:cNvPr>
          <p:cNvSpPr txBox="1"/>
          <p:nvPr/>
        </p:nvSpPr>
        <p:spPr>
          <a:xfrm>
            <a:off x="503253" y="5583196"/>
            <a:ext cx="5017720" cy="369332"/>
          </a:xfrm>
          <a:prstGeom prst="rect">
            <a:avLst/>
          </a:prstGeom>
          <a:noFill/>
        </p:spPr>
        <p:txBody>
          <a:bodyPr wrap="none" rtlCol="0">
            <a:spAutoFit/>
          </a:bodyPr>
          <a:lstStyle/>
          <a:p>
            <a:pPr algn="ctr"/>
            <a:r>
              <a:rPr kumimoji="1" lang="ja-JP" altLang="en-US" dirty="0"/>
              <a:t>基本的に、目的関数値が優れている違反解を保存</a:t>
            </a:r>
          </a:p>
        </p:txBody>
      </p:sp>
      <p:sp>
        <p:nvSpPr>
          <p:cNvPr id="29" name="正方形/長方形 28">
            <a:extLst>
              <a:ext uri="{FF2B5EF4-FFF2-40B4-BE49-F238E27FC236}">
                <a16:creationId xmlns:a16="http://schemas.microsoft.com/office/drawing/2014/main" id="{1FF97512-ACD5-6F52-D6F2-B3BB6C29589A}"/>
              </a:ext>
            </a:extLst>
          </p:cNvPr>
          <p:cNvSpPr/>
          <p:nvPr/>
        </p:nvSpPr>
        <p:spPr>
          <a:xfrm rot="2859299">
            <a:off x="9282023" y="3037479"/>
            <a:ext cx="1146858" cy="823852"/>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BE99077-3AD0-2EF0-77D8-3A4DBC7BA8B4}"/>
              </a:ext>
            </a:extLst>
          </p:cNvPr>
          <p:cNvSpPr txBox="1"/>
          <p:nvPr/>
        </p:nvSpPr>
        <p:spPr>
          <a:xfrm>
            <a:off x="8232219" y="3613629"/>
            <a:ext cx="2082621" cy="369332"/>
          </a:xfrm>
          <a:prstGeom prst="rect">
            <a:avLst/>
          </a:prstGeom>
          <a:noFill/>
        </p:spPr>
        <p:txBody>
          <a:bodyPr wrap="none" rtlCol="0">
            <a:spAutoFit/>
          </a:bodyPr>
          <a:lstStyle/>
          <a:p>
            <a:pPr algn="ctr"/>
            <a:r>
              <a:rPr kumimoji="1" lang="ja-JP" altLang="en-US" b="1" dirty="0">
                <a:solidFill>
                  <a:schemeClr val="accent4"/>
                </a:solidFill>
              </a:rPr>
              <a:t>外部アーカイブ領域</a:t>
            </a:r>
          </a:p>
        </p:txBody>
      </p:sp>
      <p:sp>
        <p:nvSpPr>
          <p:cNvPr id="31" name="テキスト ボックス 30">
            <a:extLst>
              <a:ext uri="{FF2B5EF4-FFF2-40B4-BE49-F238E27FC236}">
                <a16:creationId xmlns:a16="http://schemas.microsoft.com/office/drawing/2014/main" id="{F980854E-B109-9A05-9D81-AF7124802D3A}"/>
              </a:ext>
            </a:extLst>
          </p:cNvPr>
          <p:cNvSpPr txBox="1"/>
          <p:nvPr/>
        </p:nvSpPr>
        <p:spPr>
          <a:xfrm>
            <a:off x="11130618" y="2519978"/>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32" name="テキスト ボックス 31">
            <a:extLst>
              <a:ext uri="{FF2B5EF4-FFF2-40B4-BE49-F238E27FC236}">
                <a16:creationId xmlns:a16="http://schemas.microsoft.com/office/drawing/2014/main" id="{FA374A51-720E-593C-6200-D0C163970C1C}"/>
              </a:ext>
            </a:extLst>
          </p:cNvPr>
          <p:cNvSpPr txBox="1"/>
          <p:nvPr/>
        </p:nvSpPr>
        <p:spPr>
          <a:xfrm>
            <a:off x="4348514" y="5073186"/>
            <a:ext cx="915699" cy="369332"/>
          </a:xfrm>
          <a:prstGeom prst="rect">
            <a:avLst/>
          </a:prstGeom>
          <a:noFill/>
        </p:spPr>
        <p:txBody>
          <a:bodyPr wrap="none" rtlCol="0">
            <a:spAutoFit/>
          </a:bodyPr>
          <a:lstStyle/>
          <a:p>
            <a:pPr algn="ctr"/>
            <a:r>
              <a:rPr kumimoji="1" lang="ja-JP" altLang="en-US" dirty="0"/>
              <a:t>（有限）</a:t>
            </a:r>
          </a:p>
        </p:txBody>
      </p:sp>
      <p:sp>
        <p:nvSpPr>
          <p:cNvPr id="12" name="テキスト ボックス 11">
            <a:extLst>
              <a:ext uri="{FF2B5EF4-FFF2-40B4-BE49-F238E27FC236}">
                <a16:creationId xmlns:a16="http://schemas.microsoft.com/office/drawing/2014/main" id="{E849819F-333E-D83C-3190-50FE8D2C9C27}"/>
              </a:ext>
            </a:extLst>
          </p:cNvPr>
          <p:cNvSpPr txBox="1"/>
          <p:nvPr/>
        </p:nvSpPr>
        <p:spPr>
          <a:xfrm>
            <a:off x="6169212" y="5361822"/>
            <a:ext cx="2573139" cy="646331"/>
          </a:xfrm>
          <a:prstGeom prst="rect">
            <a:avLst/>
          </a:prstGeom>
          <a:noFill/>
        </p:spPr>
        <p:txBody>
          <a:bodyPr wrap="square" rtlCol="0">
            <a:spAutoFit/>
          </a:bodyPr>
          <a:lstStyle/>
          <a:p>
            <a:r>
              <a:rPr kumimoji="1" lang="ja-JP" altLang="en-US" dirty="0"/>
              <a:t>⇒このアプローチで</a:t>
            </a:r>
            <a:r>
              <a:rPr kumimoji="1" lang="en-US" altLang="ja-JP" dirty="0"/>
              <a:t>DE</a:t>
            </a:r>
            <a:r>
              <a:rPr kumimoji="1" lang="ja-JP" altLang="en-US" dirty="0"/>
              <a:t>をベースに提案手法を構築</a:t>
            </a:r>
          </a:p>
        </p:txBody>
      </p:sp>
    </p:spTree>
    <p:extLst>
      <p:ext uri="{BB962C8B-B14F-4D97-AF65-F5344CB8AC3E}">
        <p14:creationId xmlns:p14="http://schemas.microsoft.com/office/powerpoint/2010/main" val="1095421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提案手法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289813" y="887946"/>
            <a:ext cx="11594140"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制約境界付近の制約違反解を保存し、実行可能解獲得後に活用することで、制約境界の探索効率改善を狙う。</a:t>
            </a:r>
            <a:endParaRPr lang="en-US" altLang="ja-JP" sz="2800" dirty="0"/>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1812089" y="2291745"/>
                <a:ext cx="3548984" cy="338554"/>
              </a:xfrm>
              <a:prstGeom prst="rect">
                <a:avLst/>
              </a:prstGeom>
              <a:noFill/>
            </p:spPr>
            <p:txBody>
              <a:bodyPr wrap="none" rtlCol="0">
                <a:spAutoFit/>
              </a:bodyPr>
              <a:lstStyle/>
              <a:p>
                <a:pPr algn="ctr"/>
                <a:r>
                  <a:rPr lang="ja-JP" altLang="en-US" sz="1600" b="0" dirty="0"/>
                  <a:t>更新条件：</a:t>
                </a:r>
                <a:r>
                  <a:rPr lang="ja-JP" altLang="en-US" sz="1600" dirty="0"/>
                  <a:t>既存解</a:t>
                </a:r>
                <a:r>
                  <a:rPr lang="ja-JP" altLang="en-US" sz="1600" b="0" dirty="0"/>
                  <a:t>＜近傍解の</a:t>
                </a:r>
                <a14:m>
                  <m:oMath xmlns:m="http://schemas.openxmlformats.org/officeDocument/2006/math">
                    <m:r>
                      <a:rPr lang="en-US" altLang="ja-JP" sz="1600" b="0" i="1" smtClean="0">
                        <a:latin typeface="Cambria Math" panose="02040503050406030204" pitchFamily="18" charset="0"/>
                      </a:rPr>
                      <m:t>𝑓</m:t>
                    </m:r>
                  </m:oMath>
                </a14:m>
                <a:r>
                  <a:rPr kumimoji="1" lang="ja-JP" altLang="en-US" sz="1600" dirty="0"/>
                  <a:t>＜</a:t>
                </a:r>
                <a:r>
                  <a:rPr lang="ja-JP" altLang="en-US" sz="1600" dirty="0"/>
                  <a:t>個体</a:t>
                </a:r>
                <a:endParaRPr kumimoji="1" lang="en-US" altLang="ja-JP" sz="1600" dirty="0"/>
              </a:p>
            </p:txBody>
          </p:sp>
        </mc:Choice>
        <mc:Fallback xmlns="">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1812089" y="2291745"/>
                <a:ext cx="3548984" cy="338554"/>
              </a:xfrm>
              <a:prstGeom prst="rect">
                <a:avLst/>
              </a:prstGeom>
              <a:blipFill>
                <a:blip r:embed="rId2"/>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1812089" y="4296410"/>
                <a:ext cx="3743076" cy="338554"/>
              </a:xfrm>
              <a:prstGeom prst="rect">
                <a:avLst/>
              </a:prstGeom>
              <a:noFill/>
            </p:spPr>
            <p:txBody>
              <a:bodyPr wrap="none" rtlCol="0">
                <a:spAutoFit/>
              </a:bodyPr>
              <a:lstStyle/>
              <a:p>
                <a:pPr algn="ctr"/>
                <a:r>
                  <a:rPr lang="ja-JP" altLang="en-US" sz="1600" dirty="0"/>
                  <a:t>更新条件：既存解＜近傍解の</a:t>
                </a:r>
                <a14:m>
                  <m:oMath xmlns:m="http://schemas.openxmlformats.org/officeDocument/2006/math">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oMath>
                </a14:m>
                <a:r>
                  <a:rPr kumimoji="1" lang="ja-JP" altLang="en-US" sz="1600" dirty="0"/>
                  <a:t>＜</a:t>
                </a:r>
                <a:r>
                  <a:rPr lang="ja-JP" altLang="en-US" sz="1600" dirty="0"/>
                  <a:t>個体</a:t>
                </a:r>
                <a:endParaRPr kumimoji="1" lang="en-US" altLang="ja-JP" sz="1600" dirty="0"/>
              </a:p>
            </p:txBody>
          </p:sp>
        </mc:Choice>
        <mc:Fallback xmlns="">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1812089" y="4296410"/>
                <a:ext cx="3743076" cy="338554"/>
              </a:xfrm>
              <a:prstGeom prst="rect">
                <a:avLst/>
              </a:prstGeom>
              <a:blipFill>
                <a:blip r:embed="rId3"/>
                <a:stretch>
                  <a:fillRect t="-5455" b="-23636"/>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3E909DCD-6E3F-9F12-3E8C-8B2628E76E86}"/>
              </a:ext>
            </a:extLst>
          </p:cNvPr>
          <p:cNvSpPr txBox="1"/>
          <p:nvPr/>
        </p:nvSpPr>
        <p:spPr>
          <a:xfrm>
            <a:off x="3359769" y="3053775"/>
            <a:ext cx="2679083" cy="338554"/>
          </a:xfrm>
          <a:prstGeom prst="rect">
            <a:avLst/>
          </a:prstGeom>
          <a:noFill/>
        </p:spPr>
        <p:txBody>
          <a:bodyPr wrap="square" rtlCol="0">
            <a:spAutoFit/>
          </a:bodyPr>
          <a:lstStyle/>
          <a:p>
            <a:r>
              <a:rPr kumimoji="1" lang="ja-JP" altLang="en-US" sz="1600" b="1" dirty="0">
                <a:solidFill>
                  <a:schemeClr val="accent4"/>
                </a:solidFill>
              </a:rPr>
              <a:t>境界から遠い違反解も保存</a:t>
            </a:r>
            <a:endParaRPr kumimoji="1" lang="en-US" altLang="ja-JP" sz="1600"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3359769" y="5055440"/>
            <a:ext cx="2612406" cy="584775"/>
          </a:xfrm>
          <a:prstGeom prst="rect">
            <a:avLst/>
          </a:prstGeom>
          <a:noFill/>
        </p:spPr>
        <p:txBody>
          <a:bodyPr wrap="square" rtlCol="0">
            <a:spAutoFit/>
          </a:bodyPr>
          <a:lstStyle/>
          <a:p>
            <a:r>
              <a:rPr kumimoji="1" lang="ja-JP" altLang="en-US" sz="1600" b="1" dirty="0">
                <a:solidFill>
                  <a:schemeClr val="accent1"/>
                </a:solidFill>
              </a:rPr>
              <a:t>可能領域に近い違反解のみを保存</a:t>
            </a:r>
            <a:endParaRPr kumimoji="1" lang="en-US" altLang="ja-JP" sz="1600" b="1" dirty="0">
              <a:solidFill>
                <a:schemeClr val="accent1"/>
              </a:solidFill>
            </a:endParaRPr>
          </a:p>
        </p:txBody>
      </p:sp>
      <p:pic>
        <p:nvPicPr>
          <p:cNvPr id="32" name="図 31">
            <a:extLst>
              <a:ext uri="{FF2B5EF4-FFF2-40B4-BE49-F238E27FC236}">
                <a16:creationId xmlns:a16="http://schemas.microsoft.com/office/drawing/2014/main" id="{56C3E379-CFD2-55F3-8F2B-262B7179B4AD}"/>
              </a:ext>
            </a:extLst>
          </p:cNvPr>
          <p:cNvPicPr>
            <a:picLocks noChangeAspect="1"/>
          </p:cNvPicPr>
          <p:nvPr/>
        </p:nvPicPr>
        <p:blipFill>
          <a:blip r:embed="rId4"/>
          <a:stretch>
            <a:fillRect/>
          </a:stretch>
        </p:blipFill>
        <p:spPr>
          <a:xfrm>
            <a:off x="1608501" y="2652036"/>
            <a:ext cx="1879356" cy="1440721"/>
          </a:xfrm>
          <a:prstGeom prst="rect">
            <a:avLst/>
          </a:prstGeom>
        </p:spPr>
      </p:pic>
      <p:pic>
        <p:nvPicPr>
          <p:cNvPr id="46" name="図 45">
            <a:extLst>
              <a:ext uri="{FF2B5EF4-FFF2-40B4-BE49-F238E27FC236}">
                <a16:creationId xmlns:a16="http://schemas.microsoft.com/office/drawing/2014/main" id="{BAF1143A-6DBD-B34C-8773-40F4E6813340}"/>
              </a:ext>
            </a:extLst>
          </p:cNvPr>
          <p:cNvPicPr>
            <a:picLocks noChangeAspect="1"/>
          </p:cNvPicPr>
          <p:nvPr/>
        </p:nvPicPr>
        <p:blipFill>
          <a:blip r:embed="rId5"/>
          <a:stretch>
            <a:fillRect/>
          </a:stretch>
        </p:blipFill>
        <p:spPr>
          <a:xfrm>
            <a:off x="1608501" y="4666947"/>
            <a:ext cx="1798868" cy="1446993"/>
          </a:xfrm>
          <a:prstGeom prst="rect">
            <a:avLst/>
          </a:prstGeom>
        </p:spPr>
      </p:pic>
      <p:pic>
        <p:nvPicPr>
          <p:cNvPr id="52" name="図 51">
            <a:extLst>
              <a:ext uri="{FF2B5EF4-FFF2-40B4-BE49-F238E27FC236}">
                <a16:creationId xmlns:a16="http://schemas.microsoft.com/office/drawing/2014/main" id="{F84D5E8C-5D2D-8CCE-31E8-C81DA46B49DC}"/>
              </a:ext>
            </a:extLst>
          </p:cNvPr>
          <p:cNvPicPr>
            <a:picLocks noChangeAspect="1"/>
          </p:cNvPicPr>
          <p:nvPr/>
        </p:nvPicPr>
        <p:blipFill>
          <a:blip r:embed="rId6"/>
          <a:stretch>
            <a:fillRect/>
          </a:stretch>
        </p:blipFill>
        <p:spPr>
          <a:xfrm>
            <a:off x="6172214" y="4649474"/>
            <a:ext cx="2013127" cy="1481938"/>
          </a:xfrm>
          <a:prstGeom prst="rect">
            <a:avLst/>
          </a:prstGeom>
        </p:spPr>
      </p:pic>
      <p:pic>
        <p:nvPicPr>
          <p:cNvPr id="54" name="図 53">
            <a:extLst>
              <a:ext uri="{FF2B5EF4-FFF2-40B4-BE49-F238E27FC236}">
                <a16:creationId xmlns:a16="http://schemas.microsoft.com/office/drawing/2014/main" id="{5B7A7F25-AB8F-2A58-2E17-5BB3F1EB6A9B}"/>
              </a:ext>
            </a:extLst>
          </p:cNvPr>
          <p:cNvPicPr>
            <a:picLocks noChangeAspect="1"/>
          </p:cNvPicPr>
          <p:nvPr/>
        </p:nvPicPr>
        <p:blipFill>
          <a:blip r:embed="rId7"/>
          <a:stretch>
            <a:fillRect/>
          </a:stretch>
        </p:blipFill>
        <p:spPr>
          <a:xfrm>
            <a:off x="6172214" y="2631427"/>
            <a:ext cx="1966936" cy="1481938"/>
          </a:xfrm>
          <a:prstGeom prst="rect">
            <a:avLst/>
          </a:prstGeom>
        </p:spPr>
      </p:pic>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2D4CAAA-BA4A-E2FA-9603-B4F0BA8BCA19}"/>
                  </a:ext>
                </a:extLst>
              </p:cNvPr>
              <p:cNvSpPr txBox="1"/>
              <p:nvPr/>
            </p:nvSpPr>
            <p:spPr>
              <a:xfrm>
                <a:off x="6644453" y="2287737"/>
                <a:ext cx="3637213" cy="346570"/>
              </a:xfrm>
              <a:prstGeom prst="rect">
                <a:avLst/>
              </a:prstGeom>
              <a:noFill/>
            </p:spPr>
            <p:txBody>
              <a:bodyPr wrap="none" rtlCol="0">
                <a:spAutoFit/>
              </a:bodyPr>
              <a:lstStyle/>
              <a:p>
                <a:pPr algn="ctr"/>
                <a:r>
                  <a:rPr lang="ja-JP" altLang="en-US" sz="1600" b="0" dirty="0"/>
                  <a:t>アーカイブ参照条件：アーカイブ解</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𝒛</m:t>
                        </m:r>
                      </m:e>
                      <m:sup>
                        <m:r>
                          <a:rPr lang="en-US" altLang="ja-JP" sz="1600" b="0" i="1" smtClean="0">
                            <a:latin typeface="Cambria Math" panose="02040503050406030204" pitchFamily="18" charset="0"/>
                          </a:rPr>
                          <m:t>𝑖</m:t>
                        </m:r>
                      </m:sup>
                    </m:sSup>
                  </m:oMath>
                </a14:m>
                <a:r>
                  <a:rPr lang="ja-JP" altLang="en-US" sz="1600" b="0" dirty="0"/>
                  <a:t>がある</a:t>
                </a:r>
                <a:endParaRPr kumimoji="1" lang="en-US" altLang="ja-JP" sz="1600" dirty="0"/>
              </a:p>
            </p:txBody>
          </p:sp>
        </mc:Choice>
        <mc:Fallback xmlns="">
          <p:sp>
            <p:nvSpPr>
              <p:cNvPr id="57" name="テキスト ボックス 56">
                <a:extLst>
                  <a:ext uri="{FF2B5EF4-FFF2-40B4-BE49-F238E27FC236}">
                    <a16:creationId xmlns:a16="http://schemas.microsoft.com/office/drawing/2014/main" id="{12D4CAAA-BA4A-E2FA-9603-B4F0BA8BCA19}"/>
                  </a:ext>
                </a:extLst>
              </p:cNvPr>
              <p:cNvSpPr txBox="1">
                <a:spLocks noRot="1" noChangeAspect="1" noMove="1" noResize="1" noEditPoints="1" noAdjustHandles="1" noChangeArrowheads="1" noChangeShapeType="1" noTextEdit="1"/>
              </p:cNvSpPr>
              <p:nvPr/>
            </p:nvSpPr>
            <p:spPr>
              <a:xfrm>
                <a:off x="6644453" y="2287737"/>
                <a:ext cx="3637213" cy="346570"/>
              </a:xfrm>
              <a:prstGeom prst="rect">
                <a:avLst/>
              </a:prstGeom>
              <a:blipFill>
                <a:blip r:embed="rId8"/>
                <a:stretch>
                  <a:fillRect t="-3509" b="-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2C4D1A37-7504-5187-BD8D-BE1391AA2AED}"/>
                  </a:ext>
                </a:extLst>
              </p:cNvPr>
              <p:cNvSpPr txBox="1"/>
              <p:nvPr/>
            </p:nvSpPr>
            <p:spPr>
              <a:xfrm>
                <a:off x="6644453" y="4292402"/>
                <a:ext cx="4462312" cy="346570"/>
              </a:xfrm>
              <a:prstGeom prst="rect">
                <a:avLst/>
              </a:prstGeom>
              <a:noFill/>
            </p:spPr>
            <p:txBody>
              <a:bodyPr wrap="none" rtlCol="0">
                <a:spAutoFit/>
              </a:bodyPr>
              <a:lstStyle/>
              <a:p>
                <a:pPr algn="ctr"/>
                <a:r>
                  <a:rPr lang="ja-JP" altLang="en-US" sz="1600" b="0" dirty="0"/>
                  <a:t>アーカイブ参照条件：基準個体</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𝒙</m:t>
                        </m:r>
                      </m:e>
                      <m:sup>
                        <m:r>
                          <a:rPr lang="en-US" altLang="ja-JP" sz="1600" b="0" i="1" smtClean="0">
                            <a:latin typeface="Cambria Math" panose="02040503050406030204" pitchFamily="18" charset="0"/>
                          </a:rPr>
                          <m:t>𝑖</m:t>
                        </m:r>
                      </m:sup>
                    </m:sSup>
                  </m:oMath>
                </a14:m>
                <a:r>
                  <a:rPr lang="ja-JP" altLang="en-US" sz="1600" b="0" dirty="0"/>
                  <a:t>が実行可能である</a:t>
                </a:r>
                <a:endParaRPr kumimoji="1" lang="en-US" altLang="ja-JP" sz="1600" dirty="0"/>
              </a:p>
            </p:txBody>
          </p:sp>
        </mc:Choice>
        <mc:Fallback xmlns="">
          <p:sp>
            <p:nvSpPr>
              <p:cNvPr id="63" name="テキスト ボックス 62">
                <a:extLst>
                  <a:ext uri="{FF2B5EF4-FFF2-40B4-BE49-F238E27FC236}">
                    <a16:creationId xmlns:a16="http://schemas.microsoft.com/office/drawing/2014/main" id="{2C4D1A37-7504-5187-BD8D-BE1391AA2AED}"/>
                  </a:ext>
                </a:extLst>
              </p:cNvPr>
              <p:cNvSpPr txBox="1">
                <a:spLocks noRot="1" noChangeAspect="1" noMove="1" noResize="1" noEditPoints="1" noAdjustHandles="1" noChangeArrowheads="1" noChangeShapeType="1" noTextEdit="1"/>
              </p:cNvSpPr>
              <p:nvPr/>
            </p:nvSpPr>
            <p:spPr>
              <a:xfrm>
                <a:off x="6644453" y="4292402"/>
                <a:ext cx="4462312" cy="346570"/>
              </a:xfrm>
              <a:prstGeom prst="rect">
                <a:avLst/>
              </a:prstGeom>
              <a:blipFill>
                <a:blip r:embed="rId9"/>
                <a:stretch>
                  <a:fillRect t="-3509" r="-137" b="-21053"/>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D18E1F19-0DF8-2E62-6AAC-A33BBED095C8}"/>
              </a:ext>
            </a:extLst>
          </p:cNvPr>
          <p:cNvSpPr txBox="1"/>
          <p:nvPr/>
        </p:nvSpPr>
        <p:spPr>
          <a:xfrm>
            <a:off x="8167692" y="3006150"/>
            <a:ext cx="3081292" cy="584775"/>
          </a:xfrm>
          <a:prstGeom prst="rect">
            <a:avLst/>
          </a:prstGeom>
          <a:noFill/>
        </p:spPr>
        <p:txBody>
          <a:bodyPr wrap="none" rtlCol="0">
            <a:spAutoFit/>
          </a:bodyPr>
          <a:lstStyle/>
          <a:p>
            <a:r>
              <a:rPr kumimoji="1" lang="ja-JP" altLang="en-US" sz="1600" b="1" dirty="0">
                <a:solidFill>
                  <a:schemeClr val="accent4"/>
                </a:solidFill>
              </a:rPr>
              <a:t>基準個体が違反解でも参照</a:t>
            </a:r>
            <a:endParaRPr kumimoji="1" lang="en-US" altLang="ja-JP" sz="1600" b="1" dirty="0">
              <a:solidFill>
                <a:schemeClr val="accent4"/>
              </a:solidFill>
            </a:endParaRPr>
          </a:p>
          <a:p>
            <a:r>
              <a:rPr kumimoji="1" lang="ja-JP" altLang="en-US" sz="1600" b="1" dirty="0">
                <a:solidFill>
                  <a:schemeClr val="accent4"/>
                </a:solidFill>
              </a:rPr>
              <a:t>⇒境界から離れた位置に近傍生成</a:t>
            </a:r>
            <a:endParaRPr kumimoji="1" lang="en-US" altLang="ja-JP" sz="1600" b="1" dirty="0">
              <a:solidFill>
                <a:schemeClr val="accent4"/>
              </a:solidFill>
            </a:endParaRPr>
          </a:p>
        </p:txBody>
      </p:sp>
      <p:sp>
        <p:nvSpPr>
          <p:cNvPr id="70" name="テキスト ボックス 69">
            <a:extLst>
              <a:ext uri="{FF2B5EF4-FFF2-40B4-BE49-F238E27FC236}">
                <a16:creationId xmlns:a16="http://schemas.microsoft.com/office/drawing/2014/main" id="{CBA4C252-F291-7A40-0247-C7B22BA6B273}"/>
              </a:ext>
            </a:extLst>
          </p:cNvPr>
          <p:cNvSpPr txBox="1"/>
          <p:nvPr/>
        </p:nvSpPr>
        <p:spPr>
          <a:xfrm>
            <a:off x="8167692" y="5019914"/>
            <a:ext cx="3441131" cy="584775"/>
          </a:xfrm>
          <a:prstGeom prst="rect">
            <a:avLst/>
          </a:prstGeom>
          <a:noFill/>
        </p:spPr>
        <p:txBody>
          <a:bodyPr wrap="square" rtlCol="0">
            <a:spAutoFit/>
          </a:bodyPr>
          <a:lstStyle/>
          <a:p>
            <a:r>
              <a:rPr kumimoji="1" lang="ja-JP" altLang="en-US" sz="1600" b="1" dirty="0">
                <a:solidFill>
                  <a:schemeClr val="accent1"/>
                </a:solidFill>
              </a:rPr>
              <a:t>基準個体が実行可能な場合だけ参照</a:t>
            </a:r>
            <a:endParaRPr kumimoji="1" lang="en-US" altLang="ja-JP" sz="1600" b="1" dirty="0">
              <a:solidFill>
                <a:schemeClr val="accent1"/>
              </a:solidFill>
            </a:endParaRPr>
          </a:p>
          <a:p>
            <a:r>
              <a:rPr kumimoji="1" lang="ja-JP" altLang="en-US" sz="1600" b="1" dirty="0">
                <a:solidFill>
                  <a:schemeClr val="accent1"/>
                </a:solidFill>
              </a:rPr>
              <a:t>⇒境界に近い位置に近傍生成</a:t>
            </a:r>
            <a:endParaRPr kumimoji="1" lang="en-US" altLang="ja-JP" sz="1600" b="1" dirty="0">
              <a:solidFill>
                <a:schemeClr val="accent1"/>
              </a:solidFill>
            </a:endParaRPr>
          </a:p>
        </p:txBody>
      </p:sp>
      <p:sp>
        <p:nvSpPr>
          <p:cNvPr id="4" name="正方形/長方形 3">
            <a:extLst>
              <a:ext uri="{FF2B5EF4-FFF2-40B4-BE49-F238E27FC236}">
                <a16:creationId xmlns:a16="http://schemas.microsoft.com/office/drawing/2014/main" id="{6A6704BF-2988-A82F-8BA0-C216615603F1}"/>
              </a:ext>
            </a:extLst>
          </p:cNvPr>
          <p:cNvSpPr/>
          <p:nvPr/>
        </p:nvSpPr>
        <p:spPr>
          <a:xfrm>
            <a:off x="1337879" y="1749772"/>
            <a:ext cx="4700971" cy="45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アーカイブ更新</a:t>
            </a:r>
          </a:p>
        </p:txBody>
      </p:sp>
      <p:sp>
        <p:nvSpPr>
          <p:cNvPr id="6" name="正方形/長方形 5">
            <a:extLst>
              <a:ext uri="{FF2B5EF4-FFF2-40B4-BE49-F238E27FC236}">
                <a16:creationId xmlns:a16="http://schemas.microsoft.com/office/drawing/2014/main" id="{5D2F1C9A-9217-0192-5175-296A9A93BC99}"/>
              </a:ext>
            </a:extLst>
          </p:cNvPr>
          <p:cNvSpPr/>
          <p:nvPr/>
        </p:nvSpPr>
        <p:spPr>
          <a:xfrm>
            <a:off x="6175301" y="1746228"/>
            <a:ext cx="5481147" cy="45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アーカイブ解の活用</a:t>
            </a:r>
          </a:p>
        </p:txBody>
      </p:sp>
      <p:sp>
        <p:nvSpPr>
          <p:cNvPr id="7" name="正方形/長方形 6">
            <a:extLst>
              <a:ext uri="{FF2B5EF4-FFF2-40B4-BE49-F238E27FC236}">
                <a16:creationId xmlns:a16="http://schemas.microsoft.com/office/drawing/2014/main" id="{33C4FFB4-83CF-C11C-841C-8F0BD1CF87DE}"/>
              </a:ext>
            </a:extLst>
          </p:cNvPr>
          <p:cNvSpPr/>
          <p:nvPr/>
        </p:nvSpPr>
        <p:spPr>
          <a:xfrm rot="5400000">
            <a:off x="-282520" y="2662789"/>
            <a:ext cx="1897377" cy="10465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IMDE</a:t>
            </a:r>
            <a:endParaRPr kumimoji="1" lang="ja-JP" altLang="en-US" b="1" dirty="0">
              <a:solidFill>
                <a:schemeClr val="bg1"/>
              </a:solidFill>
            </a:endParaRPr>
          </a:p>
        </p:txBody>
      </p:sp>
      <p:sp>
        <p:nvSpPr>
          <p:cNvPr id="8" name="正方形/長方形 7">
            <a:extLst>
              <a:ext uri="{FF2B5EF4-FFF2-40B4-BE49-F238E27FC236}">
                <a16:creationId xmlns:a16="http://schemas.microsoft.com/office/drawing/2014/main" id="{67989D8A-BE95-3ADA-F996-B4336D44715C}"/>
              </a:ext>
            </a:extLst>
          </p:cNvPr>
          <p:cNvSpPr/>
          <p:nvPr/>
        </p:nvSpPr>
        <p:spPr>
          <a:xfrm rot="5400000">
            <a:off x="-330666" y="4689455"/>
            <a:ext cx="1993670" cy="1046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ja-JP" altLang="en-US" b="1" dirty="0">
                <a:solidFill>
                  <a:schemeClr val="bg1"/>
                </a:solidFill>
              </a:rPr>
              <a:t>提案手法</a:t>
            </a:r>
          </a:p>
        </p:txBody>
      </p:sp>
    </p:spTree>
    <p:extLst>
      <p:ext uri="{BB962C8B-B14F-4D97-AF65-F5344CB8AC3E}">
        <p14:creationId xmlns:p14="http://schemas.microsoft.com/office/powerpoint/2010/main" val="85965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探索性能：先行研究との比較</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提案手法は多くの問題で可能解を獲得でき、平均的に優れている。</a:t>
            </a:r>
            <a:endParaRPr lang="en-US" altLang="ja-JP" sz="2800" dirty="0"/>
          </a:p>
        </p:txBody>
      </p:sp>
      <p:pic>
        <p:nvPicPr>
          <p:cNvPr id="7" name="図 6" descr="グラフ&#10;&#10;自動的に生成された説明">
            <a:extLst>
              <a:ext uri="{FF2B5EF4-FFF2-40B4-BE49-F238E27FC236}">
                <a16:creationId xmlns:a16="http://schemas.microsoft.com/office/drawing/2014/main" id="{3C5CCC4C-A0D4-0C62-1EB3-0AA4E870A891}"/>
              </a:ext>
            </a:extLst>
          </p:cNvPr>
          <p:cNvPicPr>
            <a:picLocks noChangeAspect="1"/>
          </p:cNvPicPr>
          <p:nvPr/>
        </p:nvPicPr>
        <p:blipFill rotWithShape="1">
          <a:blip r:embed="rId2">
            <a:extLst>
              <a:ext uri="{28A0092B-C50C-407E-A947-70E740481C1C}">
                <a14:useLocalDpi xmlns:a14="http://schemas.microsoft.com/office/drawing/2010/main" val="0"/>
              </a:ext>
            </a:extLst>
          </a:blip>
          <a:srcRect r="17902"/>
          <a:stretch/>
        </p:blipFill>
        <p:spPr>
          <a:xfrm>
            <a:off x="832398" y="2746753"/>
            <a:ext cx="3758747" cy="3378200"/>
          </a:xfrm>
          <a:prstGeom prst="rect">
            <a:avLst/>
          </a:prstGeom>
        </p:spPr>
      </p:pic>
      <p:sp>
        <p:nvSpPr>
          <p:cNvPr id="30" name="テキスト ボックス 29">
            <a:extLst>
              <a:ext uri="{FF2B5EF4-FFF2-40B4-BE49-F238E27FC236}">
                <a16:creationId xmlns:a16="http://schemas.microsoft.com/office/drawing/2014/main" id="{F6A69DA7-E89E-5E45-D01B-77F858B6FE83}"/>
              </a:ext>
            </a:extLst>
          </p:cNvPr>
          <p:cNvSpPr txBox="1"/>
          <p:nvPr/>
        </p:nvSpPr>
        <p:spPr>
          <a:xfrm>
            <a:off x="864829" y="1648285"/>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487902" y="204839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7812EE6-2891-1BD9-E689-076F9BC9949A}"/>
              </a:ext>
            </a:extLst>
          </p:cNvPr>
          <p:cNvSpPr txBox="1"/>
          <p:nvPr/>
        </p:nvSpPr>
        <p:spPr>
          <a:xfrm>
            <a:off x="11038002" y="2992192"/>
            <a:ext cx="1078832" cy="338554"/>
          </a:xfrm>
          <a:prstGeom prst="rect">
            <a:avLst/>
          </a:prstGeom>
          <a:noFill/>
        </p:spPr>
        <p:txBody>
          <a:bodyPr wrap="square" rtlCol="0">
            <a:spAutoFit/>
          </a:bodyPr>
          <a:lstStyle/>
          <a:p>
            <a:pPr algn="ctr"/>
            <a:r>
              <a:rPr kumimoji="1" lang="ja-JP" altLang="en-US" sz="1600" dirty="0"/>
              <a:t>世代交代</a:t>
            </a:r>
            <a:endParaRPr kumimoji="1" lang="en-US" altLang="ja-JP" sz="1600" dirty="0"/>
          </a:p>
        </p:txBody>
      </p:sp>
      <p:sp>
        <p:nvSpPr>
          <p:cNvPr id="50" name="テキスト ボックス 49">
            <a:extLst>
              <a:ext uri="{FF2B5EF4-FFF2-40B4-BE49-F238E27FC236}">
                <a16:creationId xmlns:a16="http://schemas.microsoft.com/office/drawing/2014/main" id="{09D0D97B-2BD7-5549-1DCC-EF0FDFF6F66A}"/>
              </a:ext>
            </a:extLst>
          </p:cNvPr>
          <p:cNvSpPr txBox="1"/>
          <p:nvPr/>
        </p:nvSpPr>
        <p:spPr>
          <a:xfrm>
            <a:off x="11072650" y="3553168"/>
            <a:ext cx="1030557" cy="338554"/>
          </a:xfrm>
          <a:prstGeom prst="rect">
            <a:avLst/>
          </a:prstGeom>
          <a:noFill/>
        </p:spPr>
        <p:txBody>
          <a:bodyPr wrap="square" rtlCol="0">
            <a:spAutoFit/>
          </a:bodyPr>
          <a:lstStyle/>
          <a:p>
            <a:pPr algn="ctr"/>
            <a:r>
              <a:rPr kumimoji="1" lang="ja-JP" altLang="en-US" sz="1600" dirty="0"/>
              <a:t>近傍生成</a:t>
            </a:r>
            <a:endParaRPr kumimoji="1" lang="en-US" altLang="ja-JP"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12480C7-2B4C-FE2E-8E89-1F623BD46B4B}"/>
                  </a:ext>
                </a:extLst>
              </p:cNvPr>
              <p:cNvSpPr txBox="1"/>
              <p:nvPr/>
            </p:nvSpPr>
            <p:spPr>
              <a:xfrm>
                <a:off x="353127" y="3490408"/>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52" name="テキスト ボックス 51">
                <a:extLst>
                  <a:ext uri="{FF2B5EF4-FFF2-40B4-BE49-F238E27FC236}">
                    <a16:creationId xmlns:a16="http://schemas.microsoft.com/office/drawing/2014/main" id="{F12480C7-2B4C-FE2E-8E89-1F623BD46B4B}"/>
                  </a:ext>
                </a:extLst>
              </p:cNvPr>
              <p:cNvSpPr txBox="1">
                <a:spLocks noRot="1" noChangeAspect="1" noMove="1" noResize="1" noEditPoints="1" noAdjustHandles="1" noChangeArrowheads="1" noChangeShapeType="1" noTextEdit="1"/>
              </p:cNvSpPr>
              <p:nvPr/>
            </p:nvSpPr>
            <p:spPr>
              <a:xfrm>
                <a:off x="353127" y="3490408"/>
                <a:ext cx="364955" cy="1589328"/>
              </a:xfrm>
              <a:prstGeom prst="rect">
                <a:avLst/>
              </a:prstGeom>
              <a:blipFill>
                <a:blip r:embed="rId3"/>
                <a:stretch>
                  <a:fillRect r="-28333"/>
                </a:stretch>
              </a:blipFill>
            </p:spPr>
            <p:txBody>
              <a:bodyPr/>
              <a:lstStyle/>
              <a:p>
                <a:r>
                  <a:rPr lang="ja-JP" altLang="en-US">
                    <a:noFill/>
                  </a:rPr>
                  <a:t> </a:t>
                </a:r>
              </a:p>
            </p:txBody>
          </p:sp>
        </mc:Fallback>
      </mc:AlternateContent>
      <p:sp>
        <p:nvSpPr>
          <p:cNvPr id="56" name="左中かっこ 55">
            <a:extLst>
              <a:ext uri="{FF2B5EF4-FFF2-40B4-BE49-F238E27FC236}">
                <a16:creationId xmlns:a16="http://schemas.microsoft.com/office/drawing/2014/main" id="{1AF63AE5-EA65-C8B1-7645-9E2502D5CAAF}"/>
              </a:ext>
            </a:extLst>
          </p:cNvPr>
          <p:cNvSpPr/>
          <p:nvPr/>
        </p:nvSpPr>
        <p:spPr>
          <a:xfrm rot="10800000">
            <a:off x="10953658" y="2958478"/>
            <a:ext cx="192564" cy="402355"/>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左中かっこ 56">
            <a:extLst>
              <a:ext uri="{FF2B5EF4-FFF2-40B4-BE49-F238E27FC236}">
                <a16:creationId xmlns:a16="http://schemas.microsoft.com/office/drawing/2014/main" id="{0DDAF27E-4174-ED9C-8031-B4F0844D4E31}"/>
              </a:ext>
            </a:extLst>
          </p:cNvPr>
          <p:cNvSpPr/>
          <p:nvPr/>
        </p:nvSpPr>
        <p:spPr>
          <a:xfrm rot="10800000">
            <a:off x="10958915" y="3398075"/>
            <a:ext cx="192564" cy="647998"/>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15D17A1-D1A9-F6A9-AE12-EC07DC988980}"/>
              </a:ext>
            </a:extLst>
          </p:cNvPr>
          <p:cNvSpPr txBox="1"/>
          <p:nvPr/>
        </p:nvSpPr>
        <p:spPr>
          <a:xfrm>
            <a:off x="10962836" y="2619111"/>
            <a:ext cx="1229164" cy="338554"/>
          </a:xfrm>
          <a:prstGeom prst="rect">
            <a:avLst/>
          </a:prstGeom>
          <a:noFill/>
        </p:spPr>
        <p:txBody>
          <a:bodyPr wrap="square" rtlCol="0">
            <a:spAutoFit/>
          </a:bodyPr>
          <a:lstStyle/>
          <a:p>
            <a:pPr algn="ctr"/>
            <a:r>
              <a:rPr kumimoji="1" lang="ja-JP" altLang="en-US" sz="1600" dirty="0"/>
              <a:t>アーカイブ無</a:t>
            </a:r>
            <a:endParaRPr kumimoji="1" lang="en-US" altLang="ja-JP" sz="1600" dirty="0"/>
          </a:p>
        </p:txBody>
      </p:sp>
      <p:pic>
        <p:nvPicPr>
          <p:cNvPr id="65" name="図 64" descr="グラフ, 折れ線グラフ&#10;&#10;自動的に生成された説明">
            <a:extLst>
              <a:ext uri="{FF2B5EF4-FFF2-40B4-BE49-F238E27FC236}">
                <a16:creationId xmlns:a16="http://schemas.microsoft.com/office/drawing/2014/main" id="{E55597E9-91D2-5526-755B-BF7E4284AD1A}"/>
              </a:ext>
            </a:extLst>
          </p:cNvPr>
          <p:cNvPicPr>
            <a:picLocks noChangeAspect="1"/>
          </p:cNvPicPr>
          <p:nvPr/>
        </p:nvPicPr>
        <p:blipFill rotWithShape="1">
          <a:blip r:embed="rId4">
            <a:extLst>
              <a:ext uri="{28A0092B-C50C-407E-A947-70E740481C1C}">
                <a14:useLocalDpi xmlns:a14="http://schemas.microsoft.com/office/drawing/2010/main" val="0"/>
              </a:ext>
            </a:extLst>
          </a:blip>
          <a:srcRect r="19412"/>
          <a:stretch/>
        </p:blipFill>
        <p:spPr>
          <a:xfrm>
            <a:off x="6163018" y="2755495"/>
            <a:ext cx="3758747" cy="3378199"/>
          </a:xfrm>
          <a:prstGeom prst="rect">
            <a:avLst/>
          </a:prstGeom>
        </p:spPr>
      </p:pic>
      <p:pic>
        <p:nvPicPr>
          <p:cNvPr id="66" name="図 65" descr="グラフ, 折れ線グラフ&#10;&#10;自動的に生成された説明">
            <a:extLst>
              <a:ext uri="{FF2B5EF4-FFF2-40B4-BE49-F238E27FC236}">
                <a16:creationId xmlns:a16="http://schemas.microsoft.com/office/drawing/2014/main" id="{79941B1E-F235-AF43-82F0-A7856596B5DD}"/>
              </a:ext>
            </a:extLst>
          </p:cNvPr>
          <p:cNvPicPr>
            <a:picLocks noChangeAspect="1"/>
          </p:cNvPicPr>
          <p:nvPr/>
        </p:nvPicPr>
        <p:blipFill rotWithShape="1">
          <a:blip r:embed="rId4">
            <a:extLst>
              <a:ext uri="{28A0092B-C50C-407E-A947-70E740481C1C}">
                <a14:useLocalDpi xmlns:a14="http://schemas.microsoft.com/office/drawing/2010/main" val="0"/>
              </a:ext>
            </a:extLst>
          </a:blip>
          <a:srcRect l="79800" t="17989" b="29743"/>
          <a:stretch/>
        </p:blipFill>
        <p:spPr>
          <a:xfrm>
            <a:off x="9220544" y="2650641"/>
            <a:ext cx="760624" cy="1425484"/>
          </a:xfrm>
          <a:prstGeom prst="rect">
            <a:avLst/>
          </a:prstGeom>
        </p:spPr>
      </p:pic>
      <p:sp>
        <p:nvSpPr>
          <p:cNvPr id="67" name="テキスト ボックス 66">
            <a:extLst>
              <a:ext uri="{FF2B5EF4-FFF2-40B4-BE49-F238E27FC236}">
                <a16:creationId xmlns:a16="http://schemas.microsoft.com/office/drawing/2014/main" id="{0E7509E6-C8B8-5318-5B1A-9C9365B85016}"/>
              </a:ext>
            </a:extLst>
          </p:cNvPr>
          <p:cNvSpPr txBox="1"/>
          <p:nvPr/>
        </p:nvSpPr>
        <p:spPr>
          <a:xfrm>
            <a:off x="5748600" y="1630816"/>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5747039" y="2047141"/>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7B747CF-698D-425D-E234-DA230AE9D30E}"/>
              </a:ext>
            </a:extLst>
          </p:cNvPr>
          <p:cNvSpPr txBox="1"/>
          <p:nvPr/>
        </p:nvSpPr>
        <p:spPr>
          <a:xfrm>
            <a:off x="239948" y="2104908"/>
            <a:ext cx="5454981" cy="646331"/>
          </a:xfrm>
          <a:prstGeom prst="rect">
            <a:avLst/>
          </a:prstGeom>
          <a:noFill/>
        </p:spPr>
        <p:txBody>
          <a:bodyPr wrap="square" rtlCol="0">
            <a:spAutoFit/>
          </a:bodyPr>
          <a:lstStyle/>
          <a:p>
            <a:pPr algn="ctr"/>
            <a:r>
              <a:rPr kumimoji="1" lang="ja-JP" altLang="en-US" dirty="0">
                <a:solidFill>
                  <a:schemeClr val="accent1"/>
                </a:solidFill>
              </a:rPr>
              <a:t>実行可能解獲得後の境界の探索効率が改善したため、</a:t>
            </a:r>
            <a:endParaRPr kumimoji="1" lang="en-US" altLang="ja-JP" dirty="0">
              <a:solidFill>
                <a:schemeClr val="accent1"/>
              </a:solidFill>
            </a:endParaRPr>
          </a:p>
          <a:p>
            <a:pPr algn="ctr"/>
            <a:r>
              <a:rPr kumimoji="1" lang="ja-JP" altLang="en-US" dirty="0">
                <a:solidFill>
                  <a:schemeClr val="accent1"/>
                </a:solidFill>
              </a:rPr>
              <a:t>近傍生成活用の手法が優れていた</a:t>
            </a:r>
            <a:endParaRPr kumimoji="1" lang="en-US" altLang="ja-JP" dirty="0">
              <a:solidFill>
                <a:schemeClr val="accent1"/>
              </a:solidFill>
            </a:endParaRPr>
          </a:p>
        </p:txBody>
      </p:sp>
      <p:sp>
        <p:nvSpPr>
          <p:cNvPr id="70" name="テキスト ボックス 69">
            <a:extLst>
              <a:ext uri="{FF2B5EF4-FFF2-40B4-BE49-F238E27FC236}">
                <a16:creationId xmlns:a16="http://schemas.microsoft.com/office/drawing/2014/main" id="{E920AE4E-3009-05CA-BB35-8D7F600A1D47}"/>
              </a:ext>
            </a:extLst>
          </p:cNvPr>
          <p:cNvSpPr txBox="1"/>
          <p:nvPr/>
        </p:nvSpPr>
        <p:spPr>
          <a:xfrm>
            <a:off x="6474292" y="2094533"/>
            <a:ext cx="4184199" cy="646331"/>
          </a:xfrm>
          <a:prstGeom prst="rect">
            <a:avLst/>
          </a:prstGeom>
          <a:noFill/>
        </p:spPr>
        <p:txBody>
          <a:bodyPr wrap="square" rtlCol="0">
            <a:spAutoFit/>
          </a:bodyPr>
          <a:lstStyle/>
          <a:p>
            <a:pPr algn="ctr"/>
            <a:r>
              <a:rPr kumimoji="1" lang="ja-JP" altLang="en-US" dirty="0">
                <a:solidFill>
                  <a:schemeClr val="accent1"/>
                </a:solidFill>
              </a:rPr>
              <a:t>局所解への収束を回避できたため、</a:t>
            </a:r>
            <a:endParaRPr kumimoji="1" lang="en-US" altLang="ja-JP" dirty="0">
              <a:solidFill>
                <a:schemeClr val="accent1"/>
              </a:solidFill>
            </a:endParaRPr>
          </a:p>
          <a:p>
            <a:pPr algn="ctr"/>
            <a:r>
              <a:rPr kumimoji="1" lang="ja-JP" altLang="en-US" dirty="0">
                <a:solidFill>
                  <a:schemeClr val="accent1"/>
                </a:solidFill>
              </a:rPr>
              <a:t>世代交代活用の手法が優れている</a:t>
            </a:r>
            <a:endParaRPr kumimoji="1" lang="en-US" altLang="ja-JP" dirty="0">
              <a:solidFill>
                <a:schemeClr val="accent1"/>
              </a:solidFill>
            </a:endParaRPr>
          </a:p>
        </p:txBody>
      </p:sp>
      <p:sp>
        <p:nvSpPr>
          <p:cNvPr id="71" name="テキスト ボックス 70">
            <a:extLst>
              <a:ext uri="{FF2B5EF4-FFF2-40B4-BE49-F238E27FC236}">
                <a16:creationId xmlns:a16="http://schemas.microsoft.com/office/drawing/2014/main" id="{AF3650E3-3650-A936-B548-13712BB58E0F}"/>
              </a:ext>
            </a:extLst>
          </p:cNvPr>
          <p:cNvSpPr txBox="1"/>
          <p:nvPr/>
        </p:nvSpPr>
        <p:spPr>
          <a:xfrm>
            <a:off x="8634334" y="5846219"/>
            <a:ext cx="3020270" cy="338554"/>
          </a:xfrm>
          <a:prstGeom prst="rect">
            <a:avLst/>
          </a:prstGeom>
          <a:noFill/>
        </p:spPr>
        <p:txBody>
          <a:bodyPr wrap="square" rtlCol="0">
            <a:spAutoFit/>
          </a:bodyPr>
          <a:lstStyle/>
          <a:p>
            <a:pPr algn="ctr"/>
            <a:r>
              <a:rPr kumimoji="1" lang="ja-JP" altLang="en-US" sz="1600" dirty="0"/>
              <a:t>（</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3251172" y="5876281"/>
            <a:ext cx="1238995" cy="338554"/>
          </a:xfrm>
          <a:prstGeom prst="rect">
            <a:avLst/>
          </a:prstGeom>
          <a:noFill/>
        </p:spPr>
        <p:txBody>
          <a:bodyPr wrap="square" rtlCol="0">
            <a:spAutoFit/>
          </a:bodyPr>
          <a:lstStyle/>
          <a:p>
            <a:pPr algn="ctr"/>
            <a:r>
              <a:rPr kumimoji="1" lang="ja-JP" altLang="en-US" sz="1600" dirty="0"/>
              <a:t>（</a:t>
            </a:r>
            <a:r>
              <a:rPr kumimoji="1" lang="en-US" altLang="ja-JP" sz="1600" dirty="0"/>
              <a:t>40</a:t>
            </a:r>
            <a:r>
              <a:rPr kumimoji="1" lang="ja-JP" altLang="en-US" sz="1600" dirty="0"/>
              <a:t>個体）</a:t>
            </a:r>
            <a:endParaRPr kumimoji="1" lang="en-US" altLang="ja-JP" sz="1600" dirty="0"/>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E95896B9-29EC-2DB3-88C3-EE328145FB48}"/>
                  </a:ext>
                </a:extLst>
              </p:cNvPr>
              <p:cNvSpPr txBox="1"/>
              <p:nvPr/>
            </p:nvSpPr>
            <p:spPr>
              <a:xfrm>
                <a:off x="5671811" y="3484760"/>
                <a:ext cx="401451" cy="1589328"/>
              </a:xfrm>
              <a:prstGeom prst="rect">
                <a:avLst/>
              </a:prstGeom>
              <a:solidFill>
                <a:schemeClr val="bg1"/>
              </a:solidFill>
            </p:spPr>
            <p:txBody>
              <a:bodyPr vert="vert270"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𝑓</m:t>
                          </m:r>
                        </m:e>
                        <m:sup>
                          <m:r>
                            <m:rPr>
                              <m:sty m:val="p"/>
                            </m:rPr>
                            <a:rPr kumimoji="1" lang="en-US" altLang="ja-JP" sz="1600">
                              <a:latin typeface="Cambria Math" panose="02040503050406030204" pitchFamily="18" charset="0"/>
                            </a:rPr>
                            <m:t>best</m:t>
                          </m:r>
                        </m:sup>
                      </m:sSup>
                    </m:oMath>
                  </m:oMathPara>
                </a14:m>
                <a:endParaRPr kumimoji="1" lang="ja-JP" altLang="en-US" sz="1600" dirty="0"/>
              </a:p>
            </p:txBody>
          </p:sp>
        </mc:Choice>
        <mc:Fallback xmlns="">
          <p:sp>
            <p:nvSpPr>
              <p:cNvPr id="73" name="テキスト ボックス 72">
                <a:extLst>
                  <a:ext uri="{FF2B5EF4-FFF2-40B4-BE49-F238E27FC236}">
                    <a16:creationId xmlns:a16="http://schemas.microsoft.com/office/drawing/2014/main" id="{E95896B9-29EC-2DB3-88C3-EE328145FB48}"/>
                  </a:ext>
                </a:extLst>
              </p:cNvPr>
              <p:cNvSpPr txBox="1">
                <a:spLocks noRot="1" noChangeAspect="1" noMove="1" noResize="1" noEditPoints="1" noAdjustHandles="1" noChangeArrowheads="1" noChangeShapeType="1" noTextEdit="1"/>
              </p:cNvSpPr>
              <p:nvPr/>
            </p:nvSpPr>
            <p:spPr>
              <a:xfrm>
                <a:off x="5671811" y="3484760"/>
                <a:ext cx="401451" cy="1589328"/>
              </a:xfrm>
              <a:prstGeom prst="rect">
                <a:avLst/>
              </a:prstGeom>
              <a:blipFill>
                <a:blip r:embed="rId5"/>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DDCDDC25-8E7A-F884-8215-9BB2CD906E91}"/>
              </a:ext>
            </a:extLst>
          </p:cNvPr>
          <p:cNvSpPr txBox="1"/>
          <p:nvPr/>
        </p:nvSpPr>
        <p:spPr>
          <a:xfrm>
            <a:off x="9731116" y="4402580"/>
            <a:ext cx="2385718" cy="584775"/>
          </a:xfrm>
          <a:prstGeom prst="rect">
            <a:avLst/>
          </a:prstGeom>
          <a:noFill/>
        </p:spPr>
        <p:txBody>
          <a:bodyPr wrap="square" rtlCol="0">
            <a:spAutoFit/>
          </a:bodyPr>
          <a:lstStyle/>
          <a:p>
            <a:pPr algn="ctr"/>
            <a:r>
              <a:rPr kumimoji="1" lang="ja-JP" altLang="en-US" sz="1600" dirty="0"/>
              <a:t>オリジナルは実行可能解を獲得できない問題が多い</a:t>
            </a:r>
            <a:endParaRPr kumimoji="1" lang="en-US" altLang="ja-JP" sz="1600" dirty="0"/>
          </a:p>
        </p:txBody>
      </p:sp>
      <p:pic>
        <p:nvPicPr>
          <p:cNvPr id="4" name="図 3" descr="グラフ, 折れ線グラフ&#10;&#10;自動的に生成された説明">
            <a:extLst>
              <a:ext uri="{FF2B5EF4-FFF2-40B4-BE49-F238E27FC236}">
                <a16:creationId xmlns:a16="http://schemas.microsoft.com/office/drawing/2014/main" id="{D6D6E6A3-73AF-B2A3-4049-164194098950}"/>
              </a:ext>
            </a:extLst>
          </p:cNvPr>
          <p:cNvPicPr>
            <a:picLocks noChangeAspect="1"/>
          </p:cNvPicPr>
          <p:nvPr/>
        </p:nvPicPr>
        <p:blipFill rotWithShape="1">
          <a:blip r:embed="rId4">
            <a:extLst>
              <a:ext uri="{28A0092B-C50C-407E-A947-70E740481C1C}">
                <a14:useLocalDpi xmlns:a14="http://schemas.microsoft.com/office/drawing/2010/main" val="0"/>
              </a:ext>
            </a:extLst>
          </a:blip>
          <a:srcRect l="79800" t="17989" b="29743"/>
          <a:stretch/>
        </p:blipFill>
        <p:spPr>
          <a:xfrm>
            <a:off x="4279227" y="2840426"/>
            <a:ext cx="760624" cy="1425484"/>
          </a:xfrm>
          <a:prstGeom prst="rect">
            <a:avLst/>
          </a:prstGeom>
        </p:spPr>
      </p:pic>
    </p:spTree>
    <p:extLst>
      <p:ext uri="{BB962C8B-B14F-4D97-AF65-F5344CB8AC3E}">
        <p14:creationId xmlns:p14="http://schemas.microsoft.com/office/powerpoint/2010/main" val="294019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E6B5EF1-53DC-5C57-BED6-561DE70FA69A}"/>
              </a:ext>
            </a:extLst>
          </p:cNvPr>
          <p:cNvPicPr>
            <a:picLocks noChangeAspect="1"/>
          </p:cNvPicPr>
          <p:nvPr/>
        </p:nvPicPr>
        <p:blipFill>
          <a:blip r:embed="rId2"/>
          <a:stretch>
            <a:fillRect/>
          </a:stretch>
        </p:blipFill>
        <p:spPr>
          <a:xfrm>
            <a:off x="727649" y="2237506"/>
            <a:ext cx="4627265" cy="274953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各機能が探索に与える影響</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両方の提案機能を有する手法が平均的に優れている。</a:t>
            </a:r>
            <a:endParaRPr lang="en-US" altLang="ja-JP" sz="2800" dirty="0"/>
          </a:p>
        </p:txBody>
      </p:sp>
      <p:sp>
        <p:nvSpPr>
          <p:cNvPr id="30" name="テキスト ボックス 29">
            <a:extLst>
              <a:ext uri="{FF2B5EF4-FFF2-40B4-BE49-F238E27FC236}">
                <a16:creationId xmlns:a16="http://schemas.microsoft.com/office/drawing/2014/main" id="{F6A69DA7-E89E-5E45-D01B-77F858B6FE83}"/>
              </a:ext>
            </a:extLst>
          </p:cNvPr>
          <p:cNvSpPr txBox="1"/>
          <p:nvPr/>
        </p:nvSpPr>
        <p:spPr>
          <a:xfrm>
            <a:off x="949182" y="17149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87157" y="21150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E7509E6-C8B8-5318-5B1A-9C9365B85016}"/>
              </a:ext>
            </a:extLst>
          </p:cNvPr>
          <p:cNvSpPr txBox="1"/>
          <p:nvPr/>
        </p:nvSpPr>
        <p:spPr>
          <a:xfrm>
            <a:off x="6282034" y="16974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6158061" y="21138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AF3650E3-3650-A936-B548-13712BB58E0F}"/>
              </a:ext>
            </a:extLst>
          </p:cNvPr>
          <p:cNvSpPr txBox="1"/>
          <p:nvPr/>
        </p:nvSpPr>
        <p:spPr>
          <a:xfrm>
            <a:off x="7239000" y="5075970"/>
            <a:ext cx="3844104" cy="338554"/>
          </a:xfrm>
          <a:prstGeom prst="rect">
            <a:avLst/>
          </a:prstGeom>
          <a:noFill/>
        </p:spPr>
        <p:txBody>
          <a:bodyPr wrap="square" rtlCol="0">
            <a:spAutoFit/>
          </a:bodyPr>
          <a:lstStyle/>
          <a:p>
            <a:pPr algn="ctr"/>
            <a:r>
              <a:rPr kumimoji="1" lang="ja-JP" altLang="en-US" sz="1600" dirty="0"/>
              <a:t>問題番号（</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2251047" y="5075970"/>
            <a:ext cx="1970392" cy="338554"/>
          </a:xfrm>
          <a:prstGeom prst="rect">
            <a:avLst/>
          </a:prstGeom>
          <a:noFill/>
        </p:spPr>
        <p:txBody>
          <a:bodyPr wrap="square" rtlCol="0">
            <a:spAutoFit/>
          </a:bodyPr>
          <a:lstStyle/>
          <a:p>
            <a:pPr algn="ctr"/>
            <a:r>
              <a:rPr kumimoji="1" lang="ja-JP" altLang="en-US" sz="1600" dirty="0"/>
              <a:t>次元数（</a:t>
            </a:r>
            <a:r>
              <a:rPr kumimoji="1" lang="en-US" altLang="ja-JP" sz="1600" dirty="0"/>
              <a:t>40</a:t>
            </a:r>
            <a:r>
              <a:rPr kumimoji="1" lang="ja-JP" altLang="en-US" sz="1600" dirty="0"/>
              <a:t>個体）</a:t>
            </a:r>
            <a:endParaRPr kumimoji="1" lang="en-US" altLang="ja-JP" sz="1600" dirty="0"/>
          </a:p>
        </p:txBody>
      </p:sp>
      <p:pic>
        <p:nvPicPr>
          <p:cNvPr id="4" name="図 3">
            <a:extLst>
              <a:ext uri="{FF2B5EF4-FFF2-40B4-BE49-F238E27FC236}">
                <a16:creationId xmlns:a16="http://schemas.microsoft.com/office/drawing/2014/main" id="{617726E3-67B2-E534-24A9-09B25F2DC240}"/>
              </a:ext>
            </a:extLst>
          </p:cNvPr>
          <p:cNvPicPr>
            <a:picLocks noChangeAspect="1"/>
          </p:cNvPicPr>
          <p:nvPr/>
        </p:nvPicPr>
        <p:blipFill>
          <a:blip r:embed="rId3"/>
          <a:stretch>
            <a:fillRect/>
          </a:stretch>
        </p:blipFill>
        <p:spPr>
          <a:xfrm>
            <a:off x="5916542" y="2254796"/>
            <a:ext cx="5938019" cy="2755631"/>
          </a:xfrm>
          <a:prstGeom prst="rect">
            <a:avLst/>
          </a:prstGeom>
        </p:spPr>
      </p:pic>
      <p:graphicFrame>
        <p:nvGraphicFramePr>
          <p:cNvPr id="10" name="表 10">
            <a:extLst>
              <a:ext uri="{FF2B5EF4-FFF2-40B4-BE49-F238E27FC236}">
                <a16:creationId xmlns:a16="http://schemas.microsoft.com/office/drawing/2014/main" id="{C3D645FB-C394-4864-7FA2-103AACFBAB3F}"/>
              </a:ext>
            </a:extLst>
          </p:cNvPr>
          <p:cNvGraphicFramePr>
            <a:graphicFrameLocks noGrp="1"/>
          </p:cNvGraphicFramePr>
          <p:nvPr>
            <p:extLst>
              <p:ext uri="{D42A27DB-BD31-4B8C-83A1-F6EECF244321}">
                <p14:modId xmlns:p14="http://schemas.microsoft.com/office/powerpoint/2010/main" val="4181787031"/>
              </p:ext>
            </p:extLst>
          </p:nvPr>
        </p:nvGraphicFramePr>
        <p:xfrm>
          <a:off x="3503434" y="5433241"/>
          <a:ext cx="4456884" cy="1005840"/>
        </p:xfrm>
        <a:graphic>
          <a:graphicData uri="http://schemas.openxmlformats.org/drawingml/2006/table">
            <a:tbl>
              <a:tblPr firstRow="1" bandRow="1">
                <a:tableStyleId>{5C22544A-7EE6-4342-B048-85BDC9FD1C3A}</a:tableStyleId>
              </a:tblPr>
              <a:tblGrid>
                <a:gridCol w="1504824">
                  <a:extLst>
                    <a:ext uri="{9D8B030D-6E8A-4147-A177-3AD203B41FA5}">
                      <a16:colId xmlns:a16="http://schemas.microsoft.com/office/drawing/2014/main" val="3460202539"/>
                    </a:ext>
                  </a:extLst>
                </a:gridCol>
                <a:gridCol w="984020">
                  <a:extLst>
                    <a:ext uri="{9D8B030D-6E8A-4147-A177-3AD203B41FA5}">
                      <a16:colId xmlns:a16="http://schemas.microsoft.com/office/drawing/2014/main" val="221517517"/>
                    </a:ext>
                  </a:extLst>
                </a:gridCol>
                <a:gridCol w="984020">
                  <a:extLst>
                    <a:ext uri="{9D8B030D-6E8A-4147-A177-3AD203B41FA5}">
                      <a16:colId xmlns:a16="http://schemas.microsoft.com/office/drawing/2014/main" val="3761896361"/>
                    </a:ext>
                  </a:extLst>
                </a:gridCol>
                <a:gridCol w="984020">
                  <a:extLst>
                    <a:ext uri="{9D8B030D-6E8A-4147-A177-3AD203B41FA5}">
                      <a16:colId xmlns:a16="http://schemas.microsoft.com/office/drawing/2014/main" val="2281802810"/>
                    </a:ext>
                  </a:extLst>
                </a:gridCol>
              </a:tblGrid>
              <a:tr h="177260">
                <a:tc>
                  <a:txBody>
                    <a:bodyPr/>
                    <a:lstStyle/>
                    <a:p>
                      <a:r>
                        <a:rPr kumimoji="1" lang="ja-JP" altLang="en-US" sz="1600" dirty="0"/>
                        <a:t>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Pro.DE1</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Pro.DE2</a:t>
                      </a:r>
                      <a:endParaRPr kumimoji="1" lang="ja-JP" altLang="en-US" sz="1600" dirty="0"/>
                    </a:p>
                  </a:txBody>
                  <a:tcPr/>
                </a:tc>
                <a:extLst>
                  <a:ext uri="{0D108BD9-81ED-4DB2-BD59-A6C34878D82A}">
                    <a16:rowId xmlns:a16="http://schemas.microsoft.com/office/drawing/2014/main" val="325988620"/>
                  </a:ext>
                </a:extLst>
              </a:tr>
              <a:tr h="177260">
                <a:tc>
                  <a:txBody>
                    <a:bodyPr/>
                    <a:lstStyle/>
                    <a:p>
                      <a:r>
                        <a:rPr kumimoji="1" lang="ja-JP" altLang="en-US" sz="1600" b="1" dirty="0">
                          <a:solidFill>
                            <a:schemeClr val="bg1"/>
                          </a:solidFill>
                        </a:rPr>
                        <a:t>アーカイブ更新</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IMDE</a:t>
                      </a:r>
                      <a:endParaRPr kumimoji="1" lang="ja-JP" altLang="en-US" sz="1600" dirty="0"/>
                    </a:p>
                  </a:txBody>
                  <a:tcPr>
                    <a:solidFill>
                      <a:schemeClr val="bg1">
                        <a:lumMod val="95000"/>
                      </a:schemeClr>
                    </a:solidFill>
                  </a:tcPr>
                </a:tc>
                <a:extLst>
                  <a:ext uri="{0D108BD9-81ED-4DB2-BD59-A6C34878D82A}">
                    <a16:rowId xmlns:a16="http://schemas.microsoft.com/office/drawing/2014/main" val="904271689"/>
                  </a:ext>
                </a:extLst>
              </a:tr>
              <a:tr h="177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chemeClr val="bg1"/>
                          </a:solidFill>
                        </a:rPr>
                        <a:t>アーカイブ活用</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IMDE</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Proposal</a:t>
                      </a:r>
                      <a:endParaRPr kumimoji="1" lang="ja-JP" altLang="en-US" sz="1600" dirty="0"/>
                    </a:p>
                  </a:txBody>
                  <a:tcPr>
                    <a:solidFill>
                      <a:schemeClr val="bg1">
                        <a:lumMod val="95000"/>
                      </a:schemeClr>
                    </a:solidFill>
                  </a:tcPr>
                </a:tc>
                <a:extLst>
                  <a:ext uri="{0D108BD9-81ED-4DB2-BD59-A6C34878D82A}">
                    <a16:rowId xmlns:a16="http://schemas.microsoft.com/office/drawing/2014/main" val="2893828336"/>
                  </a:ext>
                </a:extLst>
              </a:tr>
            </a:tbl>
          </a:graphicData>
        </a:graphic>
      </p:graphicFrame>
      <p:sp>
        <p:nvSpPr>
          <p:cNvPr id="11" name="テキスト ボックス 10">
            <a:extLst>
              <a:ext uri="{FF2B5EF4-FFF2-40B4-BE49-F238E27FC236}">
                <a16:creationId xmlns:a16="http://schemas.microsoft.com/office/drawing/2014/main" id="{81978DC4-88E3-B0E1-902E-200F04790752}"/>
              </a:ext>
            </a:extLst>
          </p:cNvPr>
          <p:cNvSpPr txBox="1"/>
          <p:nvPr/>
        </p:nvSpPr>
        <p:spPr>
          <a:xfrm rot="16200000">
            <a:off x="5374689" y="3427606"/>
            <a:ext cx="714375" cy="369332"/>
          </a:xfrm>
          <a:prstGeom prst="rect">
            <a:avLst/>
          </a:prstGeom>
          <a:noFill/>
        </p:spPr>
        <p:txBody>
          <a:bodyPr wrap="square" rtlCol="0">
            <a:spAutoFit/>
          </a:bodyPr>
          <a:lstStyle/>
          <a:p>
            <a:pPr algn="ctr"/>
            <a:r>
              <a:rPr kumimoji="1" lang="ja-JP" altLang="en-US" dirty="0"/>
              <a:t>順位</a:t>
            </a:r>
            <a:endParaRPr kumimoji="1" lang="en-US" altLang="ja-JP"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8169B00-2501-F057-E1B2-C1A9A720DE98}"/>
                  </a:ext>
                </a:extLst>
              </p:cNvPr>
              <p:cNvSpPr txBox="1"/>
              <p:nvPr/>
            </p:nvSpPr>
            <p:spPr>
              <a:xfrm>
                <a:off x="353127" y="2956520"/>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12" name="テキスト ボックス 11">
                <a:extLst>
                  <a:ext uri="{FF2B5EF4-FFF2-40B4-BE49-F238E27FC236}">
                    <a16:creationId xmlns:a16="http://schemas.microsoft.com/office/drawing/2014/main" id="{D8169B00-2501-F057-E1B2-C1A9A720DE98}"/>
                  </a:ext>
                </a:extLst>
              </p:cNvPr>
              <p:cNvSpPr txBox="1">
                <a:spLocks noRot="1" noChangeAspect="1" noMove="1" noResize="1" noEditPoints="1" noAdjustHandles="1" noChangeArrowheads="1" noChangeShapeType="1" noTextEdit="1"/>
              </p:cNvSpPr>
              <p:nvPr/>
            </p:nvSpPr>
            <p:spPr>
              <a:xfrm>
                <a:off x="353127" y="2956520"/>
                <a:ext cx="364955" cy="1589328"/>
              </a:xfrm>
              <a:prstGeom prst="rect">
                <a:avLst/>
              </a:prstGeom>
              <a:blipFill>
                <a:blip r:embed="rId4"/>
                <a:stretch>
                  <a:fillRect r="-2833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C70BCBD-CC5B-1B58-2F89-2FD200A1EA01}"/>
              </a:ext>
            </a:extLst>
          </p:cNvPr>
          <p:cNvSpPr txBox="1"/>
          <p:nvPr/>
        </p:nvSpPr>
        <p:spPr>
          <a:xfrm>
            <a:off x="6829425" y="2889524"/>
            <a:ext cx="1168993" cy="523220"/>
          </a:xfrm>
          <a:prstGeom prst="rect">
            <a:avLst/>
          </a:prstGeom>
          <a:noFill/>
        </p:spPr>
        <p:txBody>
          <a:bodyPr wrap="square" rtlCol="0">
            <a:spAutoFit/>
          </a:bodyPr>
          <a:lstStyle/>
          <a:p>
            <a:pPr algn="ctr"/>
            <a:r>
              <a:rPr kumimoji="1" lang="ja-JP" altLang="en-US" sz="1400" dirty="0"/>
              <a:t>可能解獲得できず</a:t>
            </a:r>
            <a:endParaRPr kumimoji="1" lang="en-US" altLang="ja-JP" sz="1400" dirty="0"/>
          </a:p>
        </p:txBody>
      </p:sp>
    </p:spTree>
    <p:extLst>
      <p:ext uri="{BB962C8B-B14F-4D97-AF65-F5344CB8AC3E}">
        <p14:creationId xmlns:p14="http://schemas.microsoft.com/office/powerpoint/2010/main" val="17568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プラント操業計画問題への適用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93628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モデリングや最適化などのアルゴリズムを実装し、プラントの操業計画を導出するプログラムを作成し、実データで検証した。</a:t>
            </a:r>
            <a:endParaRPr lang="en-US" altLang="ja-JP" sz="28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0822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3406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1889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2982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5566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38979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2982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1139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1009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1009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6819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1603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0793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3698330"/>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1889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3672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3672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4752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4752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1061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1061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2044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2044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4332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4332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6396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6396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39960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39960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36983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D31AD992-73ED-48CE-8DB6-F0FF47CAD15A}"/>
              </a:ext>
            </a:extLst>
          </p:cNvPr>
          <p:cNvSpPr txBox="1"/>
          <p:nvPr/>
        </p:nvSpPr>
        <p:spPr>
          <a:xfrm>
            <a:off x="11007137" y="5219177"/>
            <a:ext cx="728084" cy="261610"/>
          </a:xfrm>
          <a:prstGeom prst="rect">
            <a:avLst/>
          </a:prstGeom>
          <a:noFill/>
        </p:spPr>
        <p:txBody>
          <a:bodyPr wrap="none" rtlCol="0">
            <a:spAutoFit/>
          </a:bodyPr>
          <a:lstStyle/>
          <a:p>
            <a:r>
              <a:rPr kumimoji="1" lang="ja-JP" altLang="en-US" sz="1100" dirty="0"/>
              <a:t>ステップ数</a:t>
            </a:r>
          </a:p>
        </p:txBody>
      </p: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1889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2214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1342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502469" y="5412781"/>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27645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2764524"/>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27649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2764931"/>
                <a:ext cx="846706" cy="307777"/>
              </a:xfrm>
              <a:prstGeom prst="rect">
                <a:avLst/>
              </a:prstGeom>
              <a:blipFill>
                <a:blip r:embed="rId11"/>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27645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0554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055450"/>
                <a:ext cx="846706" cy="307777"/>
              </a:xfrm>
              <a:prstGeom prst="rect">
                <a:avLst/>
              </a:prstGeom>
              <a:blipFill>
                <a:blip r:embed="rId12"/>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3981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4030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403068"/>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38136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3813609"/>
                <a:ext cx="1846149" cy="307777"/>
              </a:xfrm>
              <a:prstGeom prst="rect">
                <a:avLst/>
              </a:prstGeom>
              <a:blipFill>
                <a:blip r:embed="rId14"/>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38136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2147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214788"/>
                <a:ext cx="2124324" cy="307777"/>
              </a:xfrm>
              <a:prstGeom prst="rect">
                <a:avLst/>
              </a:prstGeom>
              <a:blipFill>
                <a:blip r:embed="rId15"/>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2036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48909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5970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597073"/>
                <a:ext cx="1028318" cy="307777"/>
              </a:xfrm>
              <a:prstGeom prst="rect">
                <a:avLst/>
              </a:prstGeom>
              <a:blipFill>
                <a:blip r:embed="rId16"/>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49143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4914390"/>
                <a:ext cx="939576" cy="307777"/>
              </a:xfrm>
              <a:prstGeom prst="rect">
                <a:avLst/>
              </a:prstGeom>
              <a:blipFill>
                <a:blip r:embed="rId1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2415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241580"/>
                <a:ext cx="939576" cy="307777"/>
              </a:xfrm>
              <a:prstGeom prst="rect">
                <a:avLst/>
              </a:prstGeom>
              <a:blipFill>
                <a:blip r:embed="rId18"/>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27940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3458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345864"/>
                <a:ext cx="452566" cy="235340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4600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460049"/>
                <a:ext cx="1004442" cy="307777"/>
              </a:xfrm>
              <a:prstGeom prst="rect">
                <a:avLst/>
              </a:prstGeom>
              <a:blipFill>
                <a:blip r:embed="rId20"/>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4681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468170"/>
                <a:ext cx="1176091" cy="307777"/>
              </a:xfrm>
              <a:prstGeom prst="rect">
                <a:avLst/>
              </a:prstGeom>
              <a:blipFill>
                <a:blip r:embed="rId21"/>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5583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5583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5583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 </a:t>
            </a:r>
            <a:r>
              <a:rPr kumimoji="1" lang="ja-JP" altLang="en-US" sz="1600" b="1" dirty="0">
                <a:solidFill>
                  <a:schemeClr val="bg1"/>
                </a:solidFill>
              </a:rPr>
              <a:t>プラント操業計画問題</a:t>
            </a:r>
          </a:p>
        </p:txBody>
      </p:sp>
      <p:cxnSp>
        <p:nvCxnSpPr>
          <p:cNvPr id="5" name="直線矢印コネクタ 4">
            <a:extLst>
              <a:ext uri="{FF2B5EF4-FFF2-40B4-BE49-F238E27FC236}">
                <a16:creationId xmlns:a16="http://schemas.microsoft.com/office/drawing/2014/main" id="{B038638A-AF85-6482-52B4-149EF6F808CA}"/>
              </a:ext>
            </a:extLst>
          </p:cNvPr>
          <p:cNvCxnSpPr>
            <a:cxnSpLocks/>
          </p:cNvCxnSpPr>
          <p:nvPr/>
        </p:nvCxnSpPr>
        <p:spPr>
          <a:xfrm flipV="1">
            <a:off x="8854277" y="27801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7FD0451-B27C-F311-9F9E-CE1180337426}"/>
                  </a:ext>
                </a:extLst>
              </p:cNvPr>
              <p:cNvSpPr txBox="1"/>
              <p:nvPr/>
            </p:nvSpPr>
            <p:spPr>
              <a:xfrm>
                <a:off x="9889718" y="49372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37FD0451-B27C-F311-9F9E-CE1180337426}"/>
                  </a:ext>
                </a:extLst>
              </p:cNvPr>
              <p:cNvSpPr txBox="1">
                <a:spLocks noRot="1" noChangeAspect="1" noMove="1" noResize="1" noEditPoints="1" noAdjustHandles="1" noChangeArrowheads="1" noChangeShapeType="1" noTextEdit="1"/>
              </p:cNvSpPr>
              <p:nvPr/>
            </p:nvSpPr>
            <p:spPr>
              <a:xfrm>
                <a:off x="9889718" y="4937217"/>
                <a:ext cx="776751" cy="338554"/>
              </a:xfrm>
              <a:prstGeom prst="rect">
                <a:avLst/>
              </a:prstGeom>
              <a:blipFill>
                <a:blip r:embed="rId22"/>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B50B2-06F0-205C-B74C-960BA08C7D76}"/>
                  </a:ext>
                </a:extLst>
              </p:cNvPr>
              <p:cNvSpPr txBox="1"/>
              <p:nvPr/>
            </p:nvSpPr>
            <p:spPr>
              <a:xfrm>
                <a:off x="8393705" y="31271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7" name="テキスト ボックス 16">
                <a:extLst>
                  <a:ext uri="{FF2B5EF4-FFF2-40B4-BE49-F238E27FC236}">
                    <a16:creationId xmlns:a16="http://schemas.microsoft.com/office/drawing/2014/main" id="{AB2B50B2-06F0-205C-B74C-960BA08C7D76}"/>
                  </a:ext>
                </a:extLst>
              </p:cNvPr>
              <p:cNvSpPr txBox="1">
                <a:spLocks noRot="1" noChangeAspect="1" noMove="1" noResize="1" noEditPoints="1" noAdjustHandles="1" noChangeArrowheads="1" noChangeShapeType="1" noTextEdit="1"/>
              </p:cNvSpPr>
              <p:nvPr/>
            </p:nvSpPr>
            <p:spPr>
              <a:xfrm>
                <a:off x="8393705" y="3127114"/>
                <a:ext cx="439736" cy="338554"/>
              </a:xfrm>
              <a:prstGeom prst="rect">
                <a:avLst/>
              </a:prstGeom>
              <a:blipFill>
                <a:blip r:embed="rId23"/>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6F288026-2BF3-7729-7803-4FACA080793B}"/>
              </a:ext>
            </a:extLst>
          </p:cNvPr>
          <p:cNvCxnSpPr>
            <a:cxnSpLocks/>
          </p:cNvCxnSpPr>
          <p:nvPr/>
        </p:nvCxnSpPr>
        <p:spPr>
          <a:xfrm flipV="1">
            <a:off x="8854277" y="38156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613FA3B-50C3-1F09-B075-2B51765EF02F}"/>
                  </a:ext>
                </a:extLst>
              </p:cNvPr>
              <p:cNvSpPr txBox="1"/>
              <p:nvPr/>
            </p:nvSpPr>
            <p:spPr>
              <a:xfrm>
                <a:off x="8397965" y="42776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1613FA3B-50C3-1F09-B075-2B51765EF02F}"/>
                  </a:ext>
                </a:extLst>
              </p:cNvPr>
              <p:cNvSpPr txBox="1">
                <a:spLocks noRot="1" noChangeAspect="1" noMove="1" noResize="1" noEditPoints="1" noAdjustHandles="1" noChangeArrowheads="1" noChangeShapeType="1" noTextEdit="1"/>
              </p:cNvSpPr>
              <p:nvPr/>
            </p:nvSpPr>
            <p:spPr>
              <a:xfrm>
                <a:off x="8397965" y="4277628"/>
                <a:ext cx="444481" cy="338554"/>
              </a:xfrm>
              <a:prstGeom prst="rect">
                <a:avLst/>
              </a:prstGeom>
              <a:blipFill>
                <a:blip r:embed="rId24"/>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FBE5E4-C582-A96E-4B98-4E45F79856BA}"/>
              </a:ext>
            </a:extLst>
          </p:cNvPr>
          <p:cNvCxnSpPr>
            <a:cxnSpLocks/>
          </p:cNvCxnSpPr>
          <p:nvPr/>
        </p:nvCxnSpPr>
        <p:spPr>
          <a:xfrm flipV="1">
            <a:off x="8854277" y="49383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D6E3CC8-ADB5-193E-BBFA-3E9CB38CA255}"/>
              </a:ext>
            </a:extLst>
          </p:cNvPr>
          <p:cNvSpPr/>
          <p:nvPr/>
        </p:nvSpPr>
        <p:spPr>
          <a:xfrm>
            <a:off x="8945969" y="30776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3" name="正方形/長方形 22">
            <a:extLst>
              <a:ext uri="{FF2B5EF4-FFF2-40B4-BE49-F238E27FC236}">
                <a16:creationId xmlns:a16="http://schemas.microsoft.com/office/drawing/2014/main" id="{B0499683-0C0E-D795-4E88-2A0910BDE3E5}"/>
              </a:ext>
            </a:extLst>
          </p:cNvPr>
          <p:cNvSpPr/>
          <p:nvPr/>
        </p:nvSpPr>
        <p:spPr>
          <a:xfrm>
            <a:off x="9354892" y="33155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4" name="正方形/長方形 23">
            <a:extLst>
              <a:ext uri="{FF2B5EF4-FFF2-40B4-BE49-F238E27FC236}">
                <a16:creationId xmlns:a16="http://schemas.microsoft.com/office/drawing/2014/main" id="{736F56C8-6F40-BE3F-FCCF-3235BBF571EC}"/>
              </a:ext>
            </a:extLst>
          </p:cNvPr>
          <p:cNvSpPr/>
          <p:nvPr/>
        </p:nvSpPr>
        <p:spPr>
          <a:xfrm>
            <a:off x="10272154" y="34106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7DCCD1FD-A32F-9940-8C7F-1E07F0B31BCE}"/>
              </a:ext>
            </a:extLst>
          </p:cNvPr>
          <p:cNvSpPr/>
          <p:nvPr/>
        </p:nvSpPr>
        <p:spPr>
          <a:xfrm>
            <a:off x="10765530" y="32296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7" name="正方形/長方形 26">
            <a:extLst>
              <a:ext uri="{FF2B5EF4-FFF2-40B4-BE49-F238E27FC236}">
                <a16:creationId xmlns:a16="http://schemas.microsoft.com/office/drawing/2014/main" id="{2C5E0E07-1BA9-5462-25AF-03C796057B90}"/>
              </a:ext>
            </a:extLst>
          </p:cNvPr>
          <p:cNvSpPr/>
          <p:nvPr/>
        </p:nvSpPr>
        <p:spPr>
          <a:xfrm>
            <a:off x="11252179" y="30382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FDC70FAA-B21A-A7F9-81C4-3D528615F827}"/>
              </a:ext>
            </a:extLst>
          </p:cNvPr>
          <p:cNvSpPr/>
          <p:nvPr/>
        </p:nvSpPr>
        <p:spPr>
          <a:xfrm>
            <a:off x="9793042" y="35822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570C7CEB-FB65-C533-B666-A5ABAEE6DE52}"/>
              </a:ext>
            </a:extLst>
          </p:cNvPr>
          <p:cNvCxnSpPr>
            <a:cxnSpLocks/>
            <a:stCxn id="21" idx="3"/>
            <a:endCxn id="23" idx="1"/>
          </p:cNvCxnSpPr>
          <p:nvPr/>
        </p:nvCxnSpPr>
        <p:spPr>
          <a:xfrm>
            <a:off x="9017969" y="31136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04F89A5-C6B3-3100-76F5-9FC13D5131A9}"/>
              </a:ext>
            </a:extLst>
          </p:cNvPr>
          <p:cNvCxnSpPr>
            <a:cxnSpLocks/>
            <a:stCxn id="23" idx="3"/>
            <a:endCxn id="28" idx="0"/>
          </p:cNvCxnSpPr>
          <p:nvPr/>
        </p:nvCxnSpPr>
        <p:spPr>
          <a:xfrm>
            <a:off x="9426892" y="33515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23B2937-AC48-B25C-436F-3209174F78AE}"/>
              </a:ext>
            </a:extLst>
          </p:cNvPr>
          <p:cNvCxnSpPr>
            <a:cxnSpLocks/>
            <a:stCxn id="24" idx="1"/>
            <a:endCxn id="28" idx="0"/>
          </p:cNvCxnSpPr>
          <p:nvPr/>
        </p:nvCxnSpPr>
        <p:spPr>
          <a:xfrm flipH="1">
            <a:off x="9829042" y="34466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FD13D49-F3FF-1447-2A8D-91A482EF60D4}"/>
              </a:ext>
            </a:extLst>
          </p:cNvPr>
          <p:cNvCxnSpPr>
            <a:cxnSpLocks/>
            <a:stCxn id="26" idx="1"/>
            <a:endCxn id="24" idx="3"/>
          </p:cNvCxnSpPr>
          <p:nvPr/>
        </p:nvCxnSpPr>
        <p:spPr>
          <a:xfrm flipH="1">
            <a:off x="10344154" y="32656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B843E98-5006-B0ED-C785-8233B695CA96}"/>
              </a:ext>
            </a:extLst>
          </p:cNvPr>
          <p:cNvCxnSpPr>
            <a:cxnSpLocks/>
            <a:stCxn id="27" idx="1"/>
            <a:endCxn id="26" idx="3"/>
          </p:cNvCxnSpPr>
          <p:nvPr/>
        </p:nvCxnSpPr>
        <p:spPr>
          <a:xfrm flipH="1">
            <a:off x="10837530" y="30742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19DFD72-7055-250F-3082-ACADEAC4AE32}"/>
              </a:ext>
            </a:extLst>
          </p:cNvPr>
          <p:cNvCxnSpPr/>
          <p:nvPr/>
        </p:nvCxnSpPr>
        <p:spPr>
          <a:xfrm>
            <a:off x="8854277" y="29490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C0E1CCC-466B-6AD1-6136-1A6EA20DAD2C}"/>
              </a:ext>
            </a:extLst>
          </p:cNvPr>
          <p:cNvCxnSpPr/>
          <p:nvPr/>
        </p:nvCxnSpPr>
        <p:spPr>
          <a:xfrm>
            <a:off x="8854277" y="36865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D3B79F5-6BEB-B74A-D9C2-6FF5C1E448B7}"/>
              </a:ext>
            </a:extLst>
          </p:cNvPr>
          <p:cNvCxnSpPr/>
          <p:nvPr/>
        </p:nvCxnSpPr>
        <p:spPr>
          <a:xfrm>
            <a:off x="8867067" y="40822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16588BE-FCB7-E870-9755-01AA69275080}"/>
              </a:ext>
            </a:extLst>
          </p:cNvPr>
          <p:cNvCxnSpPr/>
          <p:nvPr/>
        </p:nvCxnSpPr>
        <p:spPr>
          <a:xfrm>
            <a:off x="8867067" y="48198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A9323D8D-7171-553B-8B03-4F0BA7944678}"/>
              </a:ext>
            </a:extLst>
          </p:cNvPr>
          <p:cNvSpPr/>
          <p:nvPr/>
        </p:nvSpPr>
        <p:spPr>
          <a:xfrm>
            <a:off x="8942384" y="45538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3" name="正方形/長方形 72">
            <a:extLst>
              <a:ext uri="{FF2B5EF4-FFF2-40B4-BE49-F238E27FC236}">
                <a16:creationId xmlns:a16="http://schemas.microsoft.com/office/drawing/2014/main" id="{1298058D-E67D-E7B5-544E-FF5C6ADD8D49}"/>
              </a:ext>
            </a:extLst>
          </p:cNvPr>
          <p:cNvSpPr/>
          <p:nvPr/>
        </p:nvSpPr>
        <p:spPr>
          <a:xfrm>
            <a:off x="9351307" y="43440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5" name="正方形/長方形 74">
            <a:extLst>
              <a:ext uri="{FF2B5EF4-FFF2-40B4-BE49-F238E27FC236}">
                <a16:creationId xmlns:a16="http://schemas.microsoft.com/office/drawing/2014/main" id="{32CA7508-E589-A65D-3328-49E401A9ADB9}"/>
              </a:ext>
            </a:extLst>
          </p:cNvPr>
          <p:cNvSpPr/>
          <p:nvPr/>
        </p:nvSpPr>
        <p:spPr>
          <a:xfrm>
            <a:off x="10268569" y="41819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6" name="正方形/長方形 75">
            <a:extLst>
              <a:ext uri="{FF2B5EF4-FFF2-40B4-BE49-F238E27FC236}">
                <a16:creationId xmlns:a16="http://schemas.microsoft.com/office/drawing/2014/main" id="{FA759754-3E97-9F23-8DC7-277AD520607A}"/>
              </a:ext>
            </a:extLst>
          </p:cNvPr>
          <p:cNvSpPr/>
          <p:nvPr/>
        </p:nvSpPr>
        <p:spPr>
          <a:xfrm>
            <a:off x="10761945" y="4153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2" name="正方形/長方形 81">
            <a:extLst>
              <a:ext uri="{FF2B5EF4-FFF2-40B4-BE49-F238E27FC236}">
                <a16:creationId xmlns:a16="http://schemas.microsoft.com/office/drawing/2014/main" id="{82480F6C-A1A6-CFF2-F696-48CCDF7BDF63}"/>
              </a:ext>
            </a:extLst>
          </p:cNvPr>
          <p:cNvSpPr/>
          <p:nvPr/>
        </p:nvSpPr>
        <p:spPr>
          <a:xfrm>
            <a:off x="11248594" y="42191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B6BE81DA-A772-AB69-42D8-EE5445782714}"/>
              </a:ext>
            </a:extLst>
          </p:cNvPr>
          <p:cNvSpPr/>
          <p:nvPr/>
        </p:nvSpPr>
        <p:spPr>
          <a:xfrm>
            <a:off x="9789457" y="41821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4600945-A9A1-975D-E51E-31C55F407368}"/>
              </a:ext>
            </a:extLst>
          </p:cNvPr>
          <p:cNvCxnSpPr>
            <a:cxnSpLocks/>
            <a:stCxn id="72" idx="3"/>
            <a:endCxn id="73" idx="1"/>
          </p:cNvCxnSpPr>
          <p:nvPr/>
        </p:nvCxnSpPr>
        <p:spPr>
          <a:xfrm flipV="1">
            <a:off x="9014384" y="43800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504C7BE-125A-D64B-F741-60E0C88EB1D4}"/>
              </a:ext>
            </a:extLst>
          </p:cNvPr>
          <p:cNvCxnSpPr>
            <a:cxnSpLocks/>
            <a:stCxn id="73" idx="3"/>
            <a:endCxn id="87" idx="0"/>
          </p:cNvCxnSpPr>
          <p:nvPr/>
        </p:nvCxnSpPr>
        <p:spPr>
          <a:xfrm flipV="1">
            <a:off x="9423307" y="41821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8ED503D-7685-F569-D1AE-11B842B6377C}"/>
              </a:ext>
            </a:extLst>
          </p:cNvPr>
          <p:cNvCxnSpPr>
            <a:cxnSpLocks/>
            <a:stCxn id="75" idx="1"/>
            <a:endCxn id="87" idx="0"/>
          </p:cNvCxnSpPr>
          <p:nvPr/>
        </p:nvCxnSpPr>
        <p:spPr>
          <a:xfrm flipH="1" flipV="1">
            <a:off x="9825457" y="41821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0895D9C4-C362-2981-A343-18AB294CDB28}"/>
              </a:ext>
            </a:extLst>
          </p:cNvPr>
          <p:cNvCxnSpPr>
            <a:cxnSpLocks/>
            <a:stCxn id="76" idx="1"/>
            <a:endCxn id="75" idx="3"/>
          </p:cNvCxnSpPr>
          <p:nvPr/>
        </p:nvCxnSpPr>
        <p:spPr>
          <a:xfrm flipH="1">
            <a:off x="10340569" y="41893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5E54046-6198-0D69-EB0F-41F6779FAD6B}"/>
              </a:ext>
            </a:extLst>
          </p:cNvPr>
          <p:cNvCxnSpPr>
            <a:cxnSpLocks/>
            <a:stCxn id="82" idx="1"/>
            <a:endCxn id="76" idx="3"/>
          </p:cNvCxnSpPr>
          <p:nvPr/>
        </p:nvCxnSpPr>
        <p:spPr>
          <a:xfrm flipH="1" flipV="1">
            <a:off x="10833945" y="41893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0619B95F-1B6A-8FE9-56D6-EA773CA171E7}"/>
                  </a:ext>
                </a:extLst>
              </p:cNvPr>
              <p:cNvSpPr txBox="1"/>
              <p:nvPr/>
            </p:nvSpPr>
            <p:spPr>
              <a:xfrm>
                <a:off x="8816286"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5" name="テキスト ボックス 94">
                <a:extLst>
                  <a:ext uri="{FF2B5EF4-FFF2-40B4-BE49-F238E27FC236}">
                    <a16:creationId xmlns:a16="http://schemas.microsoft.com/office/drawing/2014/main" id="{0619B95F-1B6A-8FE9-56D6-EA773CA171E7}"/>
                  </a:ext>
                </a:extLst>
              </p:cNvPr>
              <p:cNvSpPr txBox="1">
                <a:spLocks noRot="1" noChangeAspect="1" noMove="1" noResize="1" noEditPoints="1" noAdjustHandles="1" noChangeArrowheads="1" noChangeShapeType="1" noTextEdit="1"/>
              </p:cNvSpPr>
              <p:nvPr/>
            </p:nvSpPr>
            <p:spPr>
              <a:xfrm>
                <a:off x="8816286" y="4935762"/>
                <a:ext cx="349775" cy="338554"/>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1A8D28FA-EE79-1D26-D1A4-720D875045C9}"/>
                  </a:ext>
                </a:extLst>
              </p:cNvPr>
              <p:cNvSpPr txBox="1"/>
              <p:nvPr/>
            </p:nvSpPr>
            <p:spPr>
              <a:xfrm>
                <a:off x="11158992"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7" name="テキスト ボックス 96">
                <a:extLst>
                  <a:ext uri="{FF2B5EF4-FFF2-40B4-BE49-F238E27FC236}">
                    <a16:creationId xmlns:a16="http://schemas.microsoft.com/office/drawing/2014/main" id="{1A8D28FA-EE79-1D26-D1A4-720D875045C9}"/>
                  </a:ext>
                </a:extLst>
              </p:cNvPr>
              <p:cNvSpPr txBox="1">
                <a:spLocks noRot="1" noChangeAspect="1" noMove="1" noResize="1" noEditPoints="1" noAdjustHandles="1" noChangeArrowheads="1" noChangeShapeType="1" noTextEdit="1"/>
              </p:cNvSpPr>
              <p:nvPr/>
            </p:nvSpPr>
            <p:spPr>
              <a:xfrm>
                <a:off x="11158992" y="4935762"/>
                <a:ext cx="349775" cy="338554"/>
              </a:xfrm>
              <a:prstGeom prst="rect">
                <a:avLst/>
              </a:prstGeom>
              <a:blipFill>
                <a:blip r:embed="rId26"/>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22E60456-A588-A2D1-E49F-DAD619E989A5}"/>
              </a:ext>
            </a:extLst>
          </p:cNvPr>
          <p:cNvSpPr txBox="1"/>
          <p:nvPr/>
        </p:nvSpPr>
        <p:spPr>
          <a:xfrm>
            <a:off x="810218" y="5929835"/>
            <a:ext cx="2601994" cy="307777"/>
          </a:xfrm>
          <a:prstGeom prst="rect">
            <a:avLst/>
          </a:prstGeom>
          <a:noFill/>
        </p:spPr>
        <p:txBody>
          <a:bodyPr wrap="none" rtlCol="0">
            <a:spAutoFit/>
          </a:bodyPr>
          <a:lstStyle/>
          <a:p>
            <a:r>
              <a:rPr kumimoji="1" lang="en-US" altLang="ja-JP" sz="1400" dirty="0"/>
              <a:t>※</a:t>
            </a:r>
            <a:r>
              <a:rPr kumimoji="1" lang="ja-JP" altLang="en-US" sz="1400" dirty="0"/>
              <a:t>今回はバイナリ変数には未対応</a:t>
            </a:r>
          </a:p>
        </p:txBody>
      </p:sp>
    </p:spTree>
    <p:extLst>
      <p:ext uri="{BB962C8B-B14F-4D97-AF65-F5344CB8AC3E}">
        <p14:creationId xmlns:p14="http://schemas.microsoft.com/office/powerpoint/2010/main" val="43743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
        <p:nvSpPr>
          <p:cNvPr id="5" name="テキスト ボックス 4">
            <a:extLst>
              <a:ext uri="{FF2B5EF4-FFF2-40B4-BE49-F238E27FC236}">
                <a16:creationId xmlns:a16="http://schemas.microsoft.com/office/drawing/2014/main" id="{69A2883F-F915-CE43-9DE3-C391CBAC2627}"/>
              </a:ext>
            </a:extLst>
          </p:cNvPr>
          <p:cNvSpPr txBox="1"/>
          <p:nvPr/>
        </p:nvSpPr>
        <p:spPr>
          <a:xfrm>
            <a:off x="261674" y="1029966"/>
            <a:ext cx="2369559" cy="400110"/>
          </a:xfrm>
          <a:prstGeom prst="rect">
            <a:avLst/>
          </a:prstGeom>
          <a:noFill/>
        </p:spPr>
        <p:txBody>
          <a:bodyPr wrap="none" rtlCol="0">
            <a:spAutoFit/>
          </a:bodyPr>
          <a:lstStyle/>
          <a:p>
            <a:pPr algn="ctr"/>
            <a:r>
              <a:rPr kumimoji="1" lang="ja-JP" altLang="en-US" sz="2000" b="1" dirty="0"/>
              <a:t>製紙</a:t>
            </a:r>
            <a:r>
              <a:rPr kumimoji="1" lang="ja-JP" altLang="en-US" sz="2000" b="1"/>
              <a:t>工場・蒸解工程</a:t>
            </a:r>
            <a:endParaRPr kumimoji="1" lang="ja-JP" altLang="en-US" sz="2000" b="1" dirty="0"/>
          </a:p>
        </p:txBody>
      </p:sp>
    </p:spTree>
    <p:extLst>
      <p:ext uri="{BB962C8B-B14F-4D97-AF65-F5344CB8AC3E}">
        <p14:creationId xmlns:p14="http://schemas.microsoft.com/office/powerpoint/2010/main" val="339175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13640" y="1100391"/>
            <a:ext cx="11364723" cy="51809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下記の経緯で、今期末で本共同研究をクローズすることとなった。</a:t>
            </a:r>
            <a:endParaRPr lang="en-US" altLang="ja-JP" sz="2800" dirty="0"/>
          </a:p>
        </p:txBody>
      </p:sp>
      <p:sp>
        <p:nvSpPr>
          <p:cNvPr id="6" name="テキスト ボックス 5">
            <a:extLst>
              <a:ext uri="{FF2B5EF4-FFF2-40B4-BE49-F238E27FC236}">
                <a16:creationId xmlns:a16="http://schemas.microsoft.com/office/drawing/2014/main" id="{7838B583-84DA-4A6A-BB8D-F47BFF4362F1}"/>
              </a:ext>
            </a:extLst>
          </p:cNvPr>
          <p:cNvSpPr txBox="1"/>
          <p:nvPr/>
        </p:nvSpPr>
        <p:spPr>
          <a:xfrm>
            <a:off x="730535" y="2339639"/>
            <a:ext cx="8651727" cy="830997"/>
          </a:xfrm>
          <a:prstGeom prst="rect">
            <a:avLst/>
          </a:prstGeom>
          <a:noFill/>
        </p:spPr>
        <p:txBody>
          <a:bodyPr wrap="none" rtlCol="0">
            <a:spAutoFit/>
          </a:bodyPr>
          <a:lstStyle/>
          <a:p>
            <a:r>
              <a:rPr kumimoji="1" lang="ja-JP" altLang="en-US" sz="2400" b="1" dirty="0">
                <a:solidFill>
                  <a:schemeClr val="accent1"/>
                </a:solidFill>
              </a:rPr>
              <a:t>弊社では、</a:t>
            </a:r>
            <a:r>
              <a:rPr kumimoji="1" lang="en-US" altLang="ja-JP" sz="2400" b="1" dirty="0">
                <a:solidFill>
                  <a:schemeClr val="accent1"/>
                </a:solidFill>
              </a:rPr>
              <a:t>2024</a:t>
            </a:r>
            <a:r>
              <a:rPr kumimoji="1" lang="ja-JP" altLang="en-US" sz="2400" b="1" dirty="0">
                <a:solidFill>
                  <a:schemeClr val="accent1"/>
                </a:solidFill>
              </a:rPr>
              <a:t>年</a:t>
            </a:r>
            <a:r>
              <a:rPr kumimoji="1" lang="en-US" altLang="ja-JP" sz="2400" b="1" dirty="0">
                <a:solidFill>
                  <a:schemeClr val="accent1"/>
                </a:solidFill>
              </a:rPr>
              <a:t>1</a:t>
            </a:r>
            <a:r>
              <a:rPr kumimoji="1" lang="ja-JP" altLang="en-US" sz="2400" b="1" dirty="0">
                <a:solidFill>
                  <a:schemeClr val="accent1"/>
                </a:solidFill>
              </a:rPr>
              <a:t>月末に社内企画テーマのクローズが承認され、</a:t>
            </a:r>
            <a:endParaRPr kumimoji="1" lang="en-US" altLang="ja-JP" sz="2400" b="1" dirty="0">
              <a:solidFill>
                <a:schemeClr val="accent1"/>
              </a:solidFill>
            </a:endParaRPr>
          </a:p>
          <a:p>
            <a:r>
              <a:rPr kumimoji="1" lang="ja-JP" altLang="en-US" sz="2400" b="1" dirty="0">
                <a:solidFill>
                  <a:schemeClr val="accent1"/>
                </a:solidFill>
              </a:rPr>
              <a:t>最適化技術開発の次のゴールを見出すことが困難な状況にある。</a:t>
            </a:r>
          </a:p>
        </p:txBody>
      </p:sp>
      <p:sp>
        <p:nvSpPr>
          <p:cNvPr id="7" name="テキスト ボックス 6">
            <a:extLst>
              <a:ext uri="{FF2B5EF4-FFF2-40B4-BE49-F238E27FC236}">
                <a16:creationId xmlns:a16="http://schemas.microsoft.com/office/drawing/2014/main" id="{67C29590-E137-4B59-905E-B18CE388DFC0}"/>
              </a:ext>
            </a:extLst>
          </p:cNvPr>
          <p:cNvSpPr txBox="1"/>
          <p:nvPr/>
        </p:nvSpPr>
        <p:spPr>
          <a:xfrm>
            <a:off x="737172" y="327643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検証した結果、モデリング技術の目標精度に到達しなかった。</a:t>
            </a:r>
            <a:endParaRPr kumimoji="1" lang="en-US" altLang="ja-JP" sz="2000" dirty="0"/>
          </a:p>
          <a:p>
            <a:pPr marL="342900" indent="-342900">
              <a:spcBef>
                <a:spcPts val="600"/>
              </a:spcBef>
              <a:buFont typeface="Arial" panose="020B0604020202020204" pitchFamily="34" charset="0"/>
              <a:buChar char="•"/>
            </a:pPr>
            <a:r>
              <a:rPr kumimoji="1" lang="ja-JP" altLang="en-US" sz="2000" dirty="0"/>
              <a:t>先期から再生水プロセスの検証に注力したため、市場調査によって対象市場を絞り込むことができなかった。</a:t>
            </a:r>
            <a:endParaRPr kumimoji="1" lang="en-US" altLang="ja-JP" sz="2000" dirty="0"/>
          </a:p>
        </p:txBody>
      </p:sp>
      <p:sp>
        <p:nvSpPr>
          <p:cNvPr id="10" name="テキスト ボックス 9">
            <a:extLst>
              <a:ext uri="{FF2B5EF4-FFF2-40B4-BE49-F238E27FC236}">
                <a16:creationId xmlns:a16="http://schemas.microsoft.com/office/drawing/2014/main" id="{C57C2C0F-1183-498B-B80F-459B1BFDF45F}"/>
              </a:ext>
            </a:extLst>
          </p:cNvPr>
          <p:cNvSpPr txBox="1"/>
          <p:nvPr/>
        </p:nvSpPr>
        <p:spPr>
          <a:xfrm>
            <a:off x="730536" y="5534048"/>
            <a:ext cx="10878288" cy="40011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今回をもって目標条件への期待度について結論づける。</a:t>
            </a:r>
            <a:endParaRPr kumimoji="1" lang="en-US" altLang="ja-JP" sz="2000" dirty="0"/>
          </a:p>
        </p:txBody>
      </p:sp>
      <p:sp>
        <p:nvSpPr>
          <p:cNvPr id="11" name="テキスト ボックス 10">
            <a:extLst>
              <a:ext uri="{FF2B5EF4-FFF2-40B4-BE49-F238E27FC236}">
                <a16:creationId xmlns:a16="http://schemas.microsoft.com/office/drawing/2014/main" id="{F00EBC0C-720B-4192-BF55-5F00885CFF64}"/>
              </a:ext>
            </a:extLst>
          </p:cNvPr>
          <p:cNvSpPr txBox="1"/>
          <p:nvPr/>
        </p:nvSpPr>
        <p:spPr>
          <a:xfrm>
            <a:off x="730535" y="4975713"/>
            <a:ext cx="10685939" cy="461665"/>
          </a:xfrm>
          <a:prstGeom prst="rect">
            <a:avLst/>
          </a:prstGeom>
          <a:noFill/>
        </p:spPr>
        <p:txBody>
          <a:bodyPr wrap="none" rtlCol="0">
            <a:spAutoFit/>
          </a:bodyPr>
          <a:lstStyle/>
          <a:p>
            <a:r>
              <a:rPr kumimoji="1" lang="ja-JP" altLang="en-US" sz="2400" b="1" dirty="0">
                <a:solidFill>
                  <a:schemeClr val="accent1"/>
                </a:solidFill>
              </a:rPr>
              <a:t>学生は現時点で手法のアイディアを持っていないため、新たな展開の期待度が低い。</a:t>
            </a:r>
          </a:p>
        </p:txBody>
      </p:sp>
      <p:sp>
        <p:nvSpPr>
          <p:cNvPr id="5" name="タイトル 4">
            <a:extLst>
              <a:ext uri="{FF2B5EF4-FFF2-40B4-BE49-F238E27FC236}">
                <a16:creationId xmlns:a16="http://schemas.microsoft.com/office/drawing/2014/main" id="{6FA801D5-E36C-CC9C-B2F6-ADA13211E2EC}"/>
              </a:ext>
            </a:extLst>
          </p:cNvPr>
          <p:cNvSpPr>
            <a:spLocks noGrp="1"/>
          </p:cNvSpPr>
          <p:nvPr>
            <p:ph type="title"/>
          </p:nvPr>
        </p:nvSpPr>
        <p:spPr/>
        <p:txBody>
          <a:bodyPr/>
          <a:lstStyle/>
          <a:p>
            <a:r>
              <a:rPr lang="ja-JP" altLang="en-US" dirty="0"/>
              <a:t>共同研究クローズの経緯</a:t>
            </a:r>
          </a:p>
        </p:txBody>
      </p:sp>
      <p:sp>
        <p:nvSpPr>
          <p:cNvPr id="2" name="角丸四角形 11">
            <a:extLst>
              <a:ext uri="{FF2B5EF4-FFF2-40B4-BE49-F238E27FC236}">
                <a16:creationId xmlns:a16="http://schemas.microsoft.com/office/drawing/2014/main" id="{7C3DA37C-17CF-5F95-D7CB-C88FFA862969}"/>
              </a:ext>
            </a:extLst>
          </p:cNvPr>
          <p:cNvSpPr/>
          <p:nvPr/>
        </p:nvSpPr>
        <p:spPr>
          <a:xfrm>
            <a:off x="230461" y="1810406"/>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4" name="角丸四角形 11">
            <a:extLst>
              <a:ext uri="{FF2B5EF4-FFF2-40B4-BE49-F238E27FC236}">
                <a16:creationId xmlns:a16="http://schemas.microsoft.com/office/drawing/2014/main" id="{82780A4B-56CD-603A-2134-D5230896761E}"/>
              </a:ext>
            </a:extLst>
          </p:cNvPr>
          <p:cNvSpPr/>
          <p:nvPr/>
        </p:nvSpPr>
        <p:spPr>
          <a:xfrm>
            <a:off x="230461" y="4413573"/>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Tree>
    <p:extLst>
      <p:ext uri="{BB962C8B-B14F-4D97-AF65-F5344CB8AC3E}">
        <p14:creationId xmlns:p14="http://schemas.microsoft.com/office/powerpoint/2010/main" val="160472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0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再生水プロセス・</a:t>
            </a:r>
            <a:r>
              <a:rPr lang="en-US" altLang="ja-JP" dirty="0"/>
              <a:t>RO</a:t>
            </a:r>
            <a:r>
              <a:rPr lang="ja-JP" altLang="en-US" dirty="0"/>
              <a:t>膜運転最適化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8" name="図 7">
            <a:extLst>
              <a:ext uri="{FF2B5EF4-FFF2-40B4-BE49-F238E27FC236}">
                <a16:creationId xmlns:a16="http://schemas.microsoft.com/office/drawing/2014/main" id="{53DC491B-F94E-0866-CA07-8895FBA91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6611" y="3042128"/>
            <a:ext cx="5739765" cy="2119630"/>
          </a:xfrm>
          <a:prstGeom prst="rect">
            <a:avLst/>
          </a:prstGeom>
          <a:noFill/>
          <a:ln>
            <a:noFill/>
          </a:ln>
        </p:spPr>
      </p:pic>
      <p:sp>
        <p:nvSpPr>
          <p:cNvPr id="9" name="テキスト プレースホルダー 2">
            <a:extLst>
              <a:ext uri="{FF2B5EF4-FFF2-40B4-BE49-F238E27FC236}">
                <a16:creationId xmlns:a16="http://schemas.microsoft.com/office/drawing/2014/main" id="{4B468CA1-F8FA-03A3-6706-9E53DE467329}"/>
              </a:ext>
            </a:extLst>
          </p:cNvPr>
          <p:cNvSpPr txBox="1">
            <a:spLocks/>
          </p:cNvSpPr>
          <p:nvPr/>
        </p:nvSpPr>
        <p:spPr>
          <a:xfrm>
            <a:off x="408178" y="1060383"/>
            <a:ext cx="11509002" cy="67216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RO</a:t>
            </a:r>
            <a:r>
              <a:rPr lang="ja-JP" altLang="en-US" sz="2800" dirty="0"/>
              <a:t>プロセスの実データを用いてモデルを構築し、</a:t>
            </a:r>
            <a:r>
              <a:rPr lang="en-US" altLang="ja-JP" sz="2800" dirty="0"/>
              <a:t>1</a:t>
            </a:r>
            <a:r>
              <a:rPr lang="ja-JP" altLang="en-US" sz="2800" dirty="0"/>
              <a:t>か月の操業計画を計算。</a:t>
            </a:r>
            <a:endParaRPr lang="en-US" altLang="ja-JP" sz="2800" dirty="0"/>
          </a:p>
        </p:txBody>
      </p:sp>
      <p:sp>
        <p:nvSpPr>
          <p:cNvPr id="10" name="テキスト ボックス 9">
            <a:extLst>
              <a:ext uri="{FF2B5EF4-FFF2-40B4-BE49-F238E27FC236}">
                <a16:creationId xmlns:a16="http://schemas.microsoft.com/office/drawing/2014/main" id="{DE275B91-9BED-BBC1-1473-15EA93B08BCB}"/>
              </a:ext>
            </a:extLst>
          </p:cNvPr>
          <p:cNvSpPr txBox="1"/>
          <p:nvPr/>
        </p:nvSpPr>
        <p:spPr>
          <a:xfrm>
            <a:off x="7904667" y="1693529"/>
            <a:ext cx="2464777" cy="369332"/>
          </a:xfrm>
          <a:prstGeom prst="rect">
            <a:avLst/>
          </a:prstGeom>
          <a:noFill/>
        </p:spPr>
        <p:txBody>
          <a:bodyPr wrap="none" rtlCol="0">
            <a:spAutoFit/>
          </a:bodyPr>
          <a:lstStyle/>
          <a:p>
            <a:r>
              <a:rPr kumimoji="1" lang="ja-JP" altLang="en-US" dirty="0"/>
              <a:t>再生水</a:t>
            </a:r>
            <a:r>
              <a:rPr kumimoji="1" lang="en-US" altLang="ja-JP" dirty="0"/>
              <a:t>PJT  RO</a:t>
            </a:r>
            <a:r>
              <a:rPr kumimoji="1" lang="ja-JP" altLang="en-US" dirty="0"/>
              <a:t>プロセス</a:t>
            </a:r>
            <a:endParaRPr kumimoji="1" lang="en-US" altLang="ja-JP" dirty="0"/>
          </a:p>
        </p:txBody>
      </p:sp>
      <p:sp>
        <p:nvSpPr>
          <p:cNvPr id="11" name="テキスト ボックス 10">
            <a:extLst>
              <a:ext uri="{FF2B5EF4-FFF2-40B4-BE49-F238E27FC236}">
                <a16:creationId xmlns:a16="http://schemas.microsoft.com/office/drawing/2014/main" id="{AAE36BE0-895F-8DC6-6418-1E717BB795C2}"/>
              </a:ext>
            </a:extLst>
          </p:cNvPr>
          <p:cNvSpPr txBox="1"/>
          <p:nvPr/>
        </p:nvSpPr>
        <p:spPr>
          <a:xfrm>
            <a:off x="1440932" y="1693529"/>
            <a:ext cx="3661580" cy="369332"/>
          </a:xfrm>
          <a:prstGeom prst="rect">
            <a:avLst/>
          </a:prstGeom>
          <a:noFill/>
        </p:spPr>
        <p:txBody>
          <a:bodyPr wrap="none" rtlCol="0">
            <a:spAutoFit/>
          </a:bodyPr>
          <a:lstStyle/>
          <a:p>
            <a:r>
              <a:rPr kumimoji="1" lang="ja-JP" altLang="en-US" dirty="0"/>
              <a:t>下水飲用化（再生水）プロセス概要</a:t>
            </a:r>
            <a:endParaRPr kumimoji="1" lang="en-US" altLang="ja-JP" dirty="0"/>
          </a:p>
        </p:txBody>
      </p:sp>
      <p:sp>
        <p:nvSpPr>
          <p:cNvPr id="12" name="テキスト ボックス 11">
            <a:extLst>
              <a:ext uri="{FF2B5EF4-FFF2-40B4-BE49-F238E27FC236}">
                <a16:creationId xmlns:a16="http://schemas.microsoft.com/office/drawing/2014/main" id="{1FBED468-DE80-969D-2D63-17C80DD91DA9}"/>
              </a:ext>
            </a:extLst>
          </p:cNvPr>
          <p:cNvSpPr txBox="1"/>
          <p:nvPr/>
        </p:nvSpPr>
        <p:spPr>
          <a:xfrm>
            <a:off x="583303" y="2259889"/>
            <a:ext cx="5097870" cy="369332"/>
          </a:xfrm>
          <a:prstGeom prst="rect">
            <a:avLst/>
          </a:prstGeom>
          <a:noFill/>
        </p:spPr>
        <p:txBody>
          <a:bodyPr wrap="none" rtlCol="0">
            <a:spAutoFit/>
          </a:bodyPr>
          <a:lstStyle/>
          <a:p>
            <a:r>
              <a:rPr kumimoji="1" lang="en-US" altLang="ja-JP" b="1" dirty="0"/>
              <a:t>RO</a:t>
            </a:r>
            <a:r>
              <a:rPr kumimoji="1" lang="ja-JP" altLang="en-US" b="1" dirty="0"/>
              <a:t>膜の状態などを考慮しながら薬液コストを最小化</a:t>
            </a:r>
            <a:endParaRPr kumimoji="1" lang="en-US" altLang="ja-JP" b="1" dirty="0"/>
          </a:p>
        </p:txBody>
      </p:sp>
      <p:sp>
        <p:nvSpPr>
          <p:cNvPr id="13" name="テキスト ボックス 12">
            <a:extLst>
              <a:ext uri="{FF2B5EF4-FFF2-40B4-BE49-F238E27FC236}">
                <a16:creationId xmlns:a16="http://schemas.microsoft.com/office/drawing/2014/main" id="{C5E7BCC4-E916-1857-E4E3-6AFE372B6754}"/>
              </a:ext>
            </a:extLst>
          </p:cNvPr>
          <p:cNvSpPr txBox="1"/>
          <p:nvPr/>
        </p:nvSpPr>
        <p:spPr>
          <a:xfrm>
            <a:off x="603681" y="2641749"/>
            <a:ext cx="4354077" cy="369332"/>
          </a:xfrm>
          <a:prstGeom prst="rect">
            <a:avLst/>
          </a:prstGeom>
          <a:noFill/>
        </p:spPr>
        <p:txBody>
          <a:bodyPr wrap="none" rtlCol="0">
            <a:spAutoFit/>
          </a:bodyPr>
          <a:lstStyle/>
          <a:p>
            <a:r>
              <a:rPr kumimoji="1" lang="ja-JP" altLang="en-US" dirty="0"/>
              <a:t>水質基準、膜の詰まり、膜洗浄、膜寿命など</a:t>
            </a:r>
            <a:endParaRPr kumimoji="1" lang="en-US" altLang="ja-JP" dirty="0"/>
          </a:p>
        </p:txBody>
      </p:sp>
      <p:sp>
        <p:nvSpPr>
          <p:cNvPr id="14" name="テキスト ボックス 13">
            <a:extLst>
              <a:ext uri="{FF2B5EF4-FFF2-40B4-BE49-F238E27FC236}">
                <a16:creationId xmlns:a16="http://schemas.microsoft.com/office/drawing/2014/main" id="{9A877BC8-1C44-5CA9-418C-D6B745924E02}"/>
              </a:ext>
            </a:extLst>
          </p:cNvPr>
          <p:cNvSpPr txBox="1"/>
          <p:nvPr/>
        </p:nvSpPr>
        <p:spPr>
          <a:xfrm>
            <a:off x="6474307" y="2258843"/>
            <a:ext cx="5325497" cy="369332"/>
          </a:xfrm>
          <a:prstGeom prst="rect">
            <a:avLst/>
          </a:prstGeom>
          <a:noFill/>
        </p:spPr>
        <p:txBody>
          <a:bodyPr wrap="none" rtlCol="0">
            <a:spAutoFit/>
          </a:bodyPr>
          <a:lstStyle/>
          <a:p>
            <a:r>
              <a:rPr kumimoji="1" lang="ja-JP" altLang="en-US" b="1" dirty="0"/>
              <a:t>線型重回帰で各膜の水質モデルを学習し、問題を構築</a:t>
            </a:r>
            <a:endParaRPr kumimoji="1" lang="en-US" altLang="ja-JP" b="1" dirty="0"/>
          </a:p>
        </p:txBody>
      </p:sp>
      <p:cxnSp>
        <p:nvCxnSpPr>
          <p:cNvPr id="15" name="直線コネクタ 14">
            <a:extLst>
              <a:ext uri="{FF2B5EF4-FFF2-40B4-BE49-F238E27FC236}">
                <a16:creationId xmlns:a16="http://schemas.microsoft.com/office/drawing/2014/main" id="{EFA9A448-C6DC-6A89-FC62-74CEC0815868}"/>
              </a:ext>
            </a:extLst>
          </p:cNvPr>
          <p:cNvCxnSpPr>
            <a:cxnSpLocks/>
          </p:cNvCxnSpPr>
          <p:nvPr/>
        </p:nvCxnSpPr>
        <p:spPr>
          <a:xfrm>
            <a:off x="188474" y="2083142"/>
            <a:ext cx="588752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6A760C-D807-7C21-BFF9-757DA6B7F49C}"/>
              </a:ext>
            </a:extLst>
          </p:cNvPr>
          <p:cNvCxnSpPr>
            <a:cxnSpLocks/>
          </p:cNvCxnSpPr>
          <p:nvPr/>
        </p:nvCxnSpPr>
        <p:spPr>
          <a:xfrm>
            <a:off x="6269574" y="208314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291BDCBC-3940-3070-82FE-15D0457E4BA3}"/>
              </a:ext>
            </a:extLst>
          </p:cNvPr>
          <p:cNvSpPr/>
          <p:nvPr/>
        </p:nvSpPr>
        <p:spPr>
          <a:xfrm>
            <a:off x="2244899" y="3678644"/>
            <a:ext cx="2662050" cy="114044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22" name="直線矢印コネクタ 21">
            <a:extLst>
              <a:ext uri="{FF2B5EF4-FFF2-40B4-BE49-F238E27FC236}">
                <a16:creationId xmlns:a16="http://schemas.microsoft.com/office/drawing/2014/main" id="{A92C7E0F-4BAF-5B55-23FF-E3A25BC9F9F8}"/>
              </a:ext>
            </a:extLst>
          </p:cNvPr>
          <p:cNvCxnSpPr>
            <a:cxnSpLocks/>
            <a:stCxn id="59" idx="3"/>
            <a:endCxn id="58" idx="1"/>
          </p:cNvCxnSpPr>
          <p:nvPr/>
        </p:nvCxnSpPr>
        <p:spPr>
          <a:xfrm>
            <a:off x="2163121" y="4259648"/>
            <a:ext cx="199782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504CCD-5CF1-CAAF-B1BE-6061EF6BC60B}"/>
              </a:ext>
            </a:extLst>
          </p:cNvPr>
          <p:cNvCxnSpPr>
            <a:cxnSpLocks/>
            <a:stCxn id="58" idx="3"/>
            <a:endCxn id="43" idx="1"/>
          </p:cNvCxnSpPr>
          <p:nvPr/>
        </p:nvCxnSpPr>
        <p:spPr>
          <a:xfrm>
            <a:off x="4452901" y="4259648"/>
            <a:ext cx="6192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矢印: 下 29">
            <a:extLst>
              <a:ext uri="{FF2B5EF4-FFF2-40B4-BE49-F238E27FC236}">
                <a16:creationId xmlns:a16="http://schemas.microsoft.com/office/drawing/2014/main" id="{98BC00F8-AC76-6D1A-9E6E-F3E4F29A96DA}"/>
              </a:ext>
            </a:extLst>
          </p:cNvPr>
          <p:cNvSpPr/>
          <p:nvPr/>
        </p:nvSpPr>
        <p:spPr>
          <a:xfrm>
            <a:off x="1475028" y="3968376"/>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cxnSp>
        <p:nvCxnSpPr>
          <p:cNvPr id="32" name="直線矢印コネクタ 31">
            <a:extLst>
              <a:ext uri="{FF2B5EF4-FFF2-40B4-BE49-F238E27FC236}">
                <a16:creationId xmlns:a16="http://schemas.microsoft.com/office/drawing/2014/main" id="{0C70D7C9-1FE2-ECC6-7B82-4A93414B044F}"/>
              </a:ext>
            </a:extLst>
          </p:cNvPr>
          <p:cNvCxnSpPr>
            <a:cxnSpLocks/>
            <a:stCxn id="60" idx="3"/>
            <a:endCxn id="59" idx="1"/>
          </p:cNvCxnSpPr>
          <p:nvPr/>
        </p:nvCxnSpPr>
        <p:spPr>
          <a:xfrm>
            <a:off x="1273123" y="4259648"/>
            <a:ext cx="598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7020B06-63F3-AD87-6506-E63A1F48D92A}"/>
              </a:ext>
            </a:extLst>
          </p:cNvPr>
          <p:cNvCxnSpPr>
            <a:cxnSpLocks/>
            <a:stCxn id="43" idx="3"/>
            <a:endCxn id="41" idx="1"/>
          </p:cNvCxnSpPr>
          <p:nvPr/>
        </p:nvCxnSpPr>
        <p:spPr>
          <a:xfrm flipV="1">
            <a:off x="5364095" y="4259647"/>
            <a:ext cx="170638"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E56941A-37A8-AABF-C413-001E97578B92}"/>
              </a:ext>
            </a:extLst>
          </p:cNvPr>
          <p:cNvSpPr txBox="1"/>
          <p:nvPr/>
        </p:nvSpPr>
        <p:spPr>
          <a:xfrm>
            <a:off x="2105980" y="3271795"/>
            <a:ext cx="1194660"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en-US" altLang="ja-JP" sz="1200" dirty="0"/>
              <a:t>pH</a:t>
            </a:r>
            <a:r>
              <a:rPr kumimoji="1" lang="ja-JP" altLang="en-US" sz="1200" dirty="0"/>
              <a:t>調整剤</a:t>
            </a:r>
            <a:endParaRPr kumimoji="1" lang="en-US" altLang="ja-JP" sz="1200" dirty="0"/>
          </a:p>
          <a:p>
            <a:pPr algn="ctr"/>
            <a:r>
              <a:rPr kumimoji="1" lang="en-US" altLang="ja-JP" sz="1200" dirty="0"/>
              <a:t>Scaling</a:t>
            </a:r>
            <a:r>
              <a:rPr kumimoji="1" lang="ja-JP" altLang="en-US" sz="1200" dirty="0"/>
              <a:t>防止剤</a:t>
            </a:r>
          </a:p>
        </p:txBody>
      </p:sp>
      <p:sp>
        <p:nvSpPr>
          <p:cNvPr id="35" name="矢印: 下 34">
            <a:extLst>
              <a:ext uri="{FF2B5EF4-FFF2-40B4-BE49-F238E27FC236}">
                <a16:creationId xmlns:a16="http://schemas.microsoft.com/office/drawing/2014/main" id="{2D4825CF-525E-BC98-8E66-715AE97D9E41}"/>
              </a:ext>
            </a:extLst>
          </p:cNvPr>
          <p:cNvSpPr/>
          <p:nvPr/>
        </p:nvSpPr>
        <p:spPr>
          <a:xfrm>
            <a:off x="4209807" y="3498982"/>
            <a:ext cx="194229" cy="23937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solidFill>
                <a:schemeClr val="tx1"/>
              </a:solidFill>
            </a:endParaRPr>
          </a:p>
        </p:txBody>
      </p:sp>
      <p:sp>
        <p:nvSpPr>
          <p:cNvPr id="36" name="テキスト ボックス 35">
            <a:extLst>
              <a:ext uri="{FF2B5EF4-FFF2-40B4-BE49-F238E27FC236}">
                <a16:creationId xmlns:a16="http://schemas.microsoft.com/office/drawing/2014/main" id="{D89481CD-516B-7012-0AF8-DBEB238A2C20}"/>
              </a:ext>
            </a:extLst>
          </p:cNvPr>
          <p:cNvSpPr txBox="1"/>
          <p:nvPr/>
        </p:nvSpPr>
        <p:spPr>
          <a:xfrm>
            <a:off x="3756045" y="3011867"/>
            <a:ext cx="1091660" cy="523220"/>
          </a:xfrm>
          <a:prstGeom prst="rect">
            <a:avLst/>
          </a:prstGeom>
          <a:noFill/>
        </p:spPr>
        <p:txBody>
          <a:bodyPr wrap="square" rtlCol="0">
            <a:spAutoFit/>
          </a:bodyPr>
          <a:lstStyle/>
          <a:p>
            <a:pPr algn="ctr"/>
            <a:r>
              <a:rPr kumimoji="1" lang="ja-JP" altLang="en-US" sz="1400" b="1" dirty="0">
                <a:solidFill>
                  <a:schemeClr val="accent6"/>
                </a:solidFill>
              </a:rPr>
              <a:t>洗浄コスト</a:t>
            </a:r>
            <a:endParaRPr kumimoji="1" lang="en-US" altLang="ja-JP" sz="1400" b="1" dirty="0">
              <a:solidFill>
                <a:schemeClr val="accent6"/>
              </a:solidFill>
            </a:endParaRPr>
          </a:p>
          <a:p>
            <a:pPr algn="ctr"/>
            <a:r>
              <a:rPr kumimoji="1" lang="ja-JP" altLang="en-US" sz="1400" dirty="0"/>
              <a:t>膜の洗浄</a:t>
            </a:r>
          </a:p>
        </p:txBody>
      </p:sp>
      <p:sp>
        <p:nvSpPr>
          <p:cNvPr id="37" name="矢印: 下 36">
            <a:extLst>
              <a:ext uri="{FF2B5EF4-FFF2-40B4-BE49-F238E27FC236}">
                <a16:creationId xmlns:a16="http://schemas.microsoft.com/office/drawing/2014/main" id="{47D36F41-D3A4-A310-E399-9BA569E02BE4}"/>
              </a:ext>
            </a:extLst>
          </p:cNvPr>
          <p:cNvSpPr/>
          <p:nvPr/>
        </p:nvSpPr>
        <p:spPr>
          <a:xfrm flipV="1">
            <a:off x="4609146" y="4434471"/>
            <a:ext cx="194229" cy="239370"/>
          </a:xfrm>
          <a:prstGeom prst="down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100">
              <a:solidFill>
                <a:schemeClr val="tx1"/>
              </a:solidFill>
            </a:endParaRPr>
          </a:p>
        </p:txBody>
      </p:sp>
      <p:sp>
        <p:nvSpPr>
          <p:cNvPr id="38" name="テキスト ボックス 37">
            <a:extLst>
              <a:ext uri="{FF2B5EF4-FFF2-40B4-BE49-F238E27FC236}">
                <a16:creationId xmlns:a16="http://schemas.microsoft.com/office/drawing/2014/main" id="{A2CCBCCE-2C57-873C-20FA-AAC3E7645F24}"/>
              </a:ext>
            </a:extLst>
          </p:cNvPr>
          <p:cNvSpPr txBox="1"/>
          <p:nvPr/>
        </p:nvSpPr>
        <p:spPr>
          <a:xfrm>
            <a:off x="3931744" y="4732687"/>
            <a:ext cx="1550732" cy="523220"/>
          </a:xfrm>
          <a:prstGeom prst="rect">
            <a:avLst/>
          </a:prstGeom>
          <a:noFill/>
        </p:spPr>
        <p:txBody>
          <a:bodyPr wrap="square" rtlCol="0">
            <a:spAutoFit/>
          </a:bodyPr>
          <a:lstStyle/>
          <a:p>
            <a:pPr algn="ctr"/>
            <a:r>
              <a:rPr kumimoji="1" lang="ja-JP" altLang="en-US" sz="1400" b="1" dirty="0">
                <a:solidFill>
                  <a:schemeClr val="accent2"/>
                </a:solidFill>
              </a:rPr>
              <a:t>水質</a:t>
            </a:r>
            <a:endParaRPr kumimoji="1" lang="en-US" altLang="ja-JP" sz="1400" dirty="0">
              <a:solidFill>
                <a:schemeClr val="accent2"/>
              </a:solidFill>
            </a:endParaRPr>
          </a:p>
          <a:p>
            <a:pPr algn="ctr"/>
            <a:r>
              <a:rPr kumimoji="1" lang="ja-JP" altLang="en-US" sz="1400" dirty="0"/>
              <a:t>導電率・</a:t>
            </a:r>
            <a:r>
              <a:rPr kumimoji="1" lang="en-US" altLang="ja-JP" sz="1400" dirty="0"/>
              <a:t>TOC</a:t>
            </a:r>
          </a:p>
        </p:txBody>
      </p:sp>
      <p:sp>
        <p:nvSpPr>
          <p:cNvPr id="39" name="テキスト ボックス 38">
            <a:extLst>
              <a:ext uri="{FF2B5EF4-FFF2-40B4-BE49-F238E27FC236}">
                <a16:creationId xmlns:a16="http://schemas.microsoft.com/office/drawing/2014/main" id="{9F0F21C2-FAE0-29FD-47DF-4D356F41221B}"/>
              </a:ext>
            </a:extLst>
          </p:cNvPr>
          <p:cNvSpPr txBox="1"/>
          <p:nvPr/>
        </p:nvSpPr>
        <p:spPr>
          <a:xfrm>
            <a:off x="397654" y="3957274"/>
            <a:ext cx="353943" cy="604743"/>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下水</a:t>
            </a:r>
          </a:p>
        </p:txBody>
      </p:sp>
      <p:cxnSp>
        <p:nvCxnSpPr>
          <p:cNvPr id="40" name="直線矢印コネクタ 39">
            <a:extLst>
              <a:ext uri="{FF2B5EF4-FFF2-40B4-BE49-F238E27FC236}">
                <a16:creationId xmlns:a16="http://schemas.microsoft.com/office/drawing/2014/main" id="{DE978C5E-FEFC-BE15-D4FE-52785849FB34}"/>
              </a:ext>
            </a:extLst>
          </p:cNvPr>
          <p:cNvCxnSpPr>
            <a:cxnSpLocks/>
            <a:stCxn id="39" idx="3"/>
            <a:endCxn id="60" idx="1"/>
          </p:cNvCxnSpPr>
          <p:nvPr/>
        </p:nvCxnSpPr>
        <p:spPr>
          <a:xfrm>
            <a:off x="751597" y="4259646"/>
            <a:ext cx="277906" cy="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8EE2AA9A-F1D9-EDC2-E918-58C5A0C7B2D5}"/>
              </a:ext>
            </a:extLst>
          </p:cNvPr>
          <p:cNvSpPr txBox="1"/>
          <p:nvPr/>
        </p:nvSpPr>
        <p:spPr>
          <a:xfrm>
            <a:off x="5534733" y="3864226"/>
            <a:ext cx="369332" cy="790841"/>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Calibri" panose="020F0502020204030204"/>
                <a:ea typeface="游ゴシック" panose="020B0400000000000000" pitchFamily="50" charset="-128"/>
              </a:rPr>
              <a:t>飲用水</a:t>
            </a:r>
            <a:endPar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3" name="正方形/長方形 42">
            <a:extLst>
              <a:ext uri="{FF2B5EF4-FFF2-40B4-BE49-F238E27FC236}">
                <a16:creationId xmlns:a16="http://schemas.microsoft.com/office/drawing/2014/main" id="{738F73B6-5EBA-D165-BD64-51978B259456}"/>
              </a:ext>
            </a:extLst>
          </p:cNvPr>
          <p:cNvSpPr/>
          <p:nvPr/>
        </p:nvSpPr>
        <p:spPr>
          <a:xfrm>
            <a:off x="5072137"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UV/AOP</a:t>
            </a:r>
          </a:p>
        </p:txBody>
      </p:sp>
      <p:sp>
        <p:nvSpPr>
          <p:cNvPr id="44" name="矢印: 下 43">
            <a:extLst>
              <a:ext uri="{FF2B5EF4-FFF2-40B4-BE49-F238E27FC236}">
                <a16:creationId xmlns:a16="http://schemas.microsoft.com/office/drawing/2014/main" id="{2070513A-BB35-F473-8574-74296DE205CA}"/>
              </a:ext>
            </a:extLst>
          </p:cNvPr>
          <p:cNvSpPr/>
          <p:nvPr/>
        </p:nvSpPr>
        <p:spPr>
          <a:xfrm flipV="1">
            <a:off x="3606682" y="4411630"/>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45" name="テキスト ボックス 44">
            <a:extLst>
              <a:ext uri="{FF2B5EF4-FFF2-40B4-BE49-F238E27FC236}">
                <a16:creationId xmlns:a16="http://schemas.microsoft.com/office/drawing/2014/main" id="{73B3EF4C-E275-9A1D-733C-F62485FEBFFB}"/>
              </a:ext>
            </a:extLst>
          </p:cNvPr>
          <p:cNvSpPr txBox="1"/>
          <p:nvPr/>
        </p:nvSpPr>
        <p:spPr>
          <a:xfrm>
            <a:off x="2493769" y="4442562"/>
            <a:ext cx="1385011" cy="646331"/>
          </a:xfrm>
          <a:prstGeom prst="rect">
            <a:avLst/>
          </a:prstGeom>
          <a:noFill/>
        </p:spPr>
        <p:txBody>
          <a:bodyPr wrap="square" rtlCol="0">
            <a:spAutoFit/>
          </a:bodyPr>
          <a:lstStyle/>
          <a:p>
            <a:pPr algn="ctr"/>
            <a:r>
              <a:rPr kumimoji="1" lang="ja-JP" altLang="en-US" sz="1200" b="1" dirty="0"/>
              <a:t>運転データ</a:t>
            </a:r>
          </a:p>
          <a:p>
            <a:pPr algn="ctr"/>
            <a:r>
              <a:rPr kumimoji="1" lang="ja-JP" altLang="en-US" sz="1200" dirty="0"/>
              <a:t>圧力・流量・</a:t>
            </a:r>
            <a:endParaRPr kumimoji="1" lang="en-US" altLang="ja-JP" sz="1200" dirty="0"/>
          </a:p>
          <a:p>
            <a:pPr algn="ctr"/>
            <a:r>
              <a:rPr kumimoji="1" lang="ja-JP" altLang="en-US" sz="1200" dirty="0"/>
              <a:t>導電率・水温・</a:t>
            </a:r>
            <a:r>
              <a:rPr kumimoji="1" lang="en-US" altLang="ja-JP" sz="1200" dirty="0"/>
              <a:t>pH</a:t>
            </a:r>
          </a:p>
        </p:txBody>
      </p:sp>
      <p:grpSp>
        <p:nvGrpSpPr>
          <p:cNvPr id="46" name="グループ化 45">
            <a:extLst>
              <a:ext uri="{FF2B5EF4-FFF2-40B4-BE49-F238E27FC236}">
                <a16:creationId xmlns:a16="http://schemas.microsoft.com/office/drawing/2014/main" id="{EB432C93-D82C-2A2D-CFBD-D246902526F5}"/>
              </a:ext>
            </a:extLst>
          </p:cNvPr>
          <p:cNvGrpSpPr/>
          <p:nvPr/>
        </p:nvGrpSpPr>
        <p:grpSpPr>
          <a:xfrm>
            <a:off x="4622607" y="4181876"/>
            <a:ext cx="148722" cy="155543"/>
            <a:chOff x="6841477" y="7958962"/>
            <a:chExt cx="409104" cy="291066"/>
          </a:xfrm>
        </p:grpSpPr>
        <p:sp>
          <p:nvSpPr>
            <p:cNvPr id="48" name="楕円 47">
              <a:extLst>
                <a:ext uri="{FF2B5EF4-FFF2-40B4-BE49-F238E27FC236}">
                  <a16:creationId xmlns:a16="http://schemas.microsoft.com/office/drawing/2014/main" id="{3803F164-BC6D-D36E-ED6E-8A4BABCA328F}"/>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51" name="直線コネクタ 50">
              <a:extLst>
                <a:ext uri="{FF2B5EF4-FFF2-40B4-BE49-F238E27FC236}">
                  <a16:creationId xmlns:a16="http://schemas.microsoft.com/office/drawing/2014/main" id="{C905B77D-37BD-5A3F-D44E-B4FC3EB53914}"/>
                </a:ext>
              </a:extLst>
            </p:cNvPr>
            <p:cNvCxnSpPr>
              <a:cxnSpLocks/>
              <a:stCxn id="48" idx="1"/>
              <a:endCxn id="48"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14A0B67-676C-C0EC-551C-C50AC875B3EB}"/>
                </a:ext>
              </a:extLst>
            </p:cNvPr>
            <p:cNvCxnSpPr>
              <a:cxnSpLocks/>
              <a:stCxn id="48" idx="7"/>
              <a:endCxn id="48"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矢印: 下 52">
            <a:extLst>
              <a:ext uri="{FF2B5EF4-FFF2-40B4-BE49-F238E27FC236}">
                <a16:creationId xmlns:a16="http://schemas.microsoft.com/office/drawing/2014/main" id="{3DDF4D64-68E0-8EAB-AEEE-ACFFEF598678}"/>
              </a:ext>
            </a:extLst>
          </p:cNvPr>
          <p:cNvSpPr/>
          <p:nvPr/>
        </p:nvSpPr>
        <p:spPr>
          <a:xfrm>
            <a:off x="2597052" y="3960791"/>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sp>
        <p:nvSpPr>
          <p:cNvPr id="54" name="テキスト ボックス 53">
            <a:extLst>
              <a:ext uri="{FF2B5EF4-FFF2-40B4-BE49-F238E27FC236}">
                <a16:creationId xmlns:a16="http://schemas.microsoft.com/office/drawing/2014/main" id="{15233F38-040D-F3FE-F9DE-F4D3B2CDD7B2}"/>
              </a:ext>
            </a:extLst>
          </p:cNvPr>
          <p:cNvSpPr txBox="1"/>
          <p:nvPr/>
        </p:nvSpPr>
        <p:spPr>
          <a:xfrm>
            <a:off x="865496" y="3085768"/>
            <a:ext cx="1413291"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ja-JP" altLang="en-US" sz="1200" dirty="0"/>
              <a:t>消毒剤</a:t>
            </a:r>
            <a:endParaRPr kumimoji="1" lang="en-US" altLang="ja-JP" sz="1200" dirty="0"/>
          </a:p>
          <a:p>
            <a:pPr algn="ctr"/>
            <a:r>
              <a:rPr kumimoji="1" lang="en-US" altLang="ja-JP" sz="1200" dirty="0"/>
              <a:t>(Fouling</a:t>
            </a:r>
            <a:r>
              <a:rPr kumimoji="1" lang="ja-JP" altLang="en-US" sz="1200" dirty="0"/>
              <a:t>防止剤</a:t>
            </a:r>
            <a:r>
              <a:rPr kumimoji="1" lang="en-US" altLang="ja-JP" sz="1200" dirty="0"/>
              <a:t>)</a:t>
            </a:r>
            <a:endParaRPr kumimoji="1" lang="ja-JP" altLang="en-US" sz="1200" dirty="0"/>
          </a:p>
        </p:txBody>
      </p:sp>
      <p:sp>
        <p:nvSpPr>
          <p:cNvPr id="56" name="矢印: 下 55">
            <a:extLst>
              <a:ext uri="{FF2B5EF4-FFF2-40B4-BE49-F238E27FC236}">
                <a16:creationId xmlns:a16="http://schemas.microsoft.com/office/drawing/2014/main" id="{F9E8590C-74A1-4DC8-E076-0C9E31B0B363}"/>
              </a:ext>
            </a:extLst>
          </p:cNvPr>
          <p:cNvSpPr/>
          <p:nvPr/>
        </p:nvSpPr>
        <p:spPr>
          <a:xfrm>
            <a:off x="3610106" y="3823158"/>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57" name="テキスト ボックス 56">
            <a:extLst>
              <a:ext uri="{FF2B5EF4-FFF2-40B4-BE49-F238E27FC236}">
                <a16:creationId xmlns:a16="http://schemas.microsoft.com/office/drawing/2014/main" id="{DD8CF609-3815-0EA8-C5FD-2CBF49519B32}"/>
              </a:ext>
            </a:extLst>
          </p:cNvPr>
          <p:cNvSpPr txBox="1"/>
          <p:nvPr/>
        </p:nvSpPr>
        <p:spPr>
          <a:xfrm>
            <a:off x="3090628" y="3530012"/>
            <a:ext cx="1263226" cy="276999"/>
          </a:xfrm>
          <a:prstGeom prst="rect">
            <a:avLst/>
          </a:prstGeom>
          <a:noFill/>
        </p:spPr>
        <p:txBody>
          <a:bodyPr wrap="square" rtlCol="0">
            <a:spAutoFit/>
          </a:bodyPr>
          <a:lstStyle/>
          <a:p>
            <a:pPr algn="ctr"/>
            <a:r>
              <a:rPr kumimoji="1" lang="ja-JP" altLang="en-US" sz="1200" dirty="0"/>
              <a:t>ポンプエネルギー</a:t>
            </a:r>
            <a:endParaRPr kumimoji="1" lang="en-US" altLang="ja-JP" sz="1200" dirty="0"/>
          </a:p>
        </p:txBody>
      </p:sp>
      <p:sp>
        <p:nvSpPr>
          <p:cNvPr id="58" name="正方形/長方形 57">
            <a:extLst>
              <a:ext uri="{FF2B5EF4-FFF2-40B4-BE49-F238E27FC236}">
                <a16:creationId xmlns:a16="http://schemas.microsoft.com/office/drawing/2014/main" id="{055B8507-14C4-1E04-EF4C-CBEE50035629}"/>
              </a:ext>
            </a:extLst>
          </p:cNvPr>
          <p:cNvSpPr/>
          <p:nvPr/>
        </p:nvSpPr>
        <p:spPr>
          <a:xfrm>
            <a:off x="416094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RO</a:t>
            </a:r>
            <a:r>
              <a:rPr kumimoji="1" lang="ja-JP" altLang="en-US" sz="1400" dirty="0">
                <a:solidFill>
                  <a:schemeClr val="tx1"/>
                </a:solidFill>
              </a:rPr>
              <a:t>膜</a:t>
            </a:r>
            <a:endParaRPr kumimoji="1" lang="en-US" altLang="ja-JP" sz="1400" dirty="0">
              <a:solidFill>
                <a:schemeClr val="tx1"/>
              </a:solidFill>
            </a:endParaRPr>
          </a:p>
        </p:txBody>
      </p:sp>
      <p:sp>
        <p:nvSpPr>
          <p:cNvPr id="59" name="正方形/長方形 58">
            <a:extLst>
              <a:ext uri="{FF2B5EF4-FFF2-40B4-BE49-F238E27FC236}">
                <a16:creationId xmlns:a16="http://schemas.microsoft.com/office/drawing/2014/main" id="{C112F59C-893F-0010-491F-AD913961195C}"/>
              </a:ext>
            </a:extLst>
          </p:cNvPr>
          <p:cNvSpPr/>
          <p:nvPr/>
        </p:nvSpPr>
        <p:spPr>
          <a:xfrm>
            <a:off x="187116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UF</a:t>
            </a:r>
            <a:r>
              <a:rPr kumimoji="1" lang="ja-JP" altLang="en-US" sz="1400" dirty="0">
                <a:solidFill>
                  <a:schemeClr val="tx1"/>
                </a:solidFill>
              </a:rPr>
              <a:t>膜</a:t>
            </a:r>
            <a:endParaRPr kumimoji="1" lang="en-US" altLang="ja-JP" sz="1400" dirty="0">
              <a:solidFill>
                <a:schemeClr val="tx1"/>
              </a:solidFill>
            </a:endParaRPr>
          </a:p>
        </p:txBody>
      </p:sp>
      <p:sp>
        <p:nvSpPr>
          <p:cNvPr id="60" name="正方形/長方形 59">
            <a:extLst>
              <a:ext uri="{FF2B5EF4-FFF2-40B4-BE49-F238E27FC236}">
                <a16:creationId xmlns:a16="http://schemas.microsoft.com/office/drawing/2014/main" id="{5D3DFD22-1E9C-7D09-8701-F7EA30587C6E}"/>
              </a:ext>
            </a:extLst>
          </p:cNvPr>
          <p:cNvSpPr/>
          <p:nvPr/>
        </p:nvSpPr>
        <p:spPr>
          <a:xfrm>
            <a:off x="1029503" y="3717209"/>
            <a:ext cx="243620" cy="10848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ja-JP" altLang="en-US" sz="1200" dirty="0">
                <a:solidFill>
                  <a:schemeClr val="tx1"/>
                </a:solidFill>
              </a:rPr>
              <a:t>下水処理施設</a:t>
            </a:r>
            <a:endParaRPr kumimoji="1" lang="en-US" altLang="ja-JP" sz="1200" dirty="0">
              <a:solidFill>
                <a:schemeClr val="tx1"/>
              </a:solidFill>
            </a:endParaRPr>
          </a:p>
        </p:txBody>
      </p:sp>
      <p:grpSp>
        <p:nvGrpSpPr>
          <p:cNvPr id="61" name="グループ化 60">
            <a:extLst>
              <a:ext uri="{FF2B5EF4-FFF2-40B4-BE49-F238E27FC236}">
                <a16:creationId xmlns:a16="http://schemas.microsoft.com/office/drawing/2014/main" id="{C82C9B75-0BF8-DA98-8BA9-BEE87D4630FC}"/>
              </a:ext>
            </a:extLst>
          </p:cNvPr>
          <p:cNvGrpSpPr/>
          <p:nvPr/>
        </p:nvGrpSpPr>
        <p:grpSpPr>
          <a:xfrm>
            <a:off x="3632860" y="4181873"/>
            <a:ext cx="148722" cy="155543"/>
            <a:chOff x="6841477" y="7958962"/>
            <a:chExt cx="409104" cy="291066"/>
          </a:xfrm>
        </p:grpSpPr>
        <p:sp>
          <p:nvSpPr>
            <p:cNvPr id="63" name="楕円 62">
              <a:extLst>
                <a:ext uri="{FF2B5EF4-FFF2-40B4-BE49-F238E27FC236}">
                  <a16:creationId xmlns:a16="http://schemas.microsoft.com/office/drawing/2014/main" id="{8A80260C-C210-7640-45A1-8EDB252966E8}"/>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64" name="直線コネクタ 63">
              <a:extLst>
                <a:ext uri="{FF2B5EF4-FFF2-40B4-BE49-F238E27FC236}">
                  <a16:creationId xmlns:a16="http://schemas.microsoft.com/office/drawing/2014/main" id="{6EB629E5-9095-6002-0350-50636495222B}"/>
                </a:ext>
              </a:extLst>
            </p:cNvPr>
            <p:cNvCxnSpPr>
              <a:cxnSpLocks/>
              <a:stCxn id="63" idx="1"/>
              <a:endCxn id="63"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B374000-36CB-65ED-FBAF-A48BD9045097}"/>
                </a:ext>
              </a:extLst>
            </p:cNvPr>
            <p:cNvCxnSpPr>
              <a:cxnSpLocks/>
              <a:stCxn id="63" idx="7"/>
              <a:endCxn id="63"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66" name="吹き出し: 角を丸めた四角形 65">
            <a:extLst>
              <a:ext uri="{FF2B5EF4-FFF2-40B4-BE49-F238E27FC236}">
                <a16:creationId xmlns:a16="http://schemas.microsoft.com/office/drawing/2014/main" id="{DA3F0F19-CE8A-5042-BDFC-C951969B7364}"/>
              </a:ext>
            </a:extLst>
          </p:cNvPr>
          <p:cNvSpPr/>
          <p:nvPr/>
        </p:nvSpPr>
        <p:spPr>
          <a:xfrm>
            <a:off x="583303" y="5522070"/>
            <a:ext cx="4072600" cy="632205"/>
          </a:xfrm>
          <a:prstGeom prst="wedgeRoundRectCallout">
            <a:avLst>
              <a:gd name="adj1" fmla="val 37920"/>
              <a:gd name="adj2" fmla="val -1636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膜の詰まり：</a:t>
            </a:r>
            <a:endParaRPr kumimoji="1" lang="en-US" altLang="ja-JP" sz="1400" dirty="0">
              <a:solidFill>
                <a:schemeClr val="tx1"/>
              </a:solidFill>
            </a:endParaRPr>
          </a:p>
          <a:p>
            <a:r>
              <a:rPr kumimoji="1" lang="en-US" altLang="ja-JP" sz="1400" dirty="0">
                <a:solidFill>
                  <a:schemeClr val="tx1"/>
                </a:solidFill>
              </a:rPr>
              <a:t>Scaling(</a:t>
            </a:r>
            <a:r>
              <a:rPr kumimoji="1" lang="ja-JP" altLang="en-US" sz="1400" dirty="0">
                <a:solidFill>
                  <a:schemeClr val="tx1"/>
                </a:solidFill>
              </a:rPr>
              <a:t>金属イオン由来</a:t>
            </a:r>
            <a:r>
              <a:rPr kumimoji="1" lang="en-US" altLang="ja-JP" sz="1400" dirty="0">
                <a:solidFill>
                  <a:schemeClr val="tx1"/>
                </a:solidFill>
              </a:rPr>
              <a:t>)</a:t>
            </a:r>
            <a:r>
              <a:rPr kumimoji="1" lang="ja-JP" altLang="en-US" sz="1400" dirty="0">
                <a:solidFill>
                  <a:schemeClr val="tx1"/>
                </a:solidFill>
              </a:rPr>
              <a:t>、</a:t>
            </a:r>
            <a:r>
              <a:rPr kumimoji="1" lang="en-US" altLang="ja-JP" sz="1400" dirty="0">
                <a:solidFill>
                  <a:schemeClr val="tx1"/>
                </a:solidFill>
              </a:rPr>
              <a:t>Bio-fouling(</a:t>
            </a:r>
            <a:r>
              <a:rPr kumimoji="1" lang="ja-JP" altLang="en-US" sz="1400" dirty="0">
                <a:solidFill>
                  <a:schemeClr val="tx1"/>
                </a:solidFill>
              </a:rPr>
              <a:t>微生物由来</a:t>
            </a:r>
            <a:r>
              <a:rPr kumimoji="1" lang="en-US" altLang="ja-JP" sz="1400" dirty="0">
                <a:solidFill>
                  <a:schemeClr val="tx1"/>
                </a:solidFill>
              </a:rPr>
              <a:t>)</a:t>
            </a:r>
            <a:endParaRPr kumimoji="1" lang="ja-JP" altLang="en-US" sz="1400" dirty="0">
              <a:solidFill>
                <a:schemeClr val="tx1"/>
              </a:solidFill>
            </a:endParaRPr>
          </a:p>
        </p:txBody>
      </p:sp>
      <p:sp>
        <p:nvSpPr>
          <p:cNvPr id="67" name="テキスト ボックス 66">
            <a:extLst>
              <a:ext uri="{FF2B5EF4-FFF2-40B4-BE49-F238E27FC236}">
                <a16:creationId xmlns:a16="http://schemas.microsoft.com/office/drawing/2014/main" id="{F2181B65-3F2A-1AED-4972-3AB9364CEFEF}"/>
              </a:ext>
            </a:extLst>
          </p:cNvPr>
          <p:cNvSpPr txBox="1"/>
          <p:nvPr/>
        </p:nvSpPr>
        <p:spPr>
          <a:xfrm>
            <a:off x="6569797" y="2624500"/>
            <a:ext cx="5134517" cy="338554"/>
          </a:xfrm>
          <a:prstGeom prst="rect">
            <a:avLst/>
          </a:prstGeom>
          <a:noFill/>
        </p:spPr>
        <p:txBody>
          <a:bodyPr wrap="square" rtlCol="0">
            <a:spAutoFit/>
          </a:bodyPr>
          <a:lstStyle/>
          <a:p>
            <a:pPr algn="ctr"/>
            <a:r>
              <a:rPr kumimoji="1" lang="en-US" altLang="ja-JP" sz="1600" dirty="0"/>
              <a:t>RO</a:t>
            </a:r>
            <a:r>
              <a:rPr kumimoji="1" lang="ja-JP" altLang="en-US" sz="1600" dirty="0"/>
              <a:t>プロセス例：圧力・流量・水質・薬液が計測されている</a:t>
            </a:r>
            <a:endParaRPr kumimoji="1" lang="en-US" altLang="ja-JP" sz="1600" dirty="0"/>
          </a:p>
        </p:txBody>
      </p:sp>
      <p:sp>
        <p:nvSpPr>
          <p:cNvPr id="68" name="テキスト ボックス 67">
            <a:extLst>
              <a:ext uri="{FF2B5EF4-FFF2-40B4-BE49-F238E27FC236}">
                <a16:creationId xmlns:a16="http://schemas.microsoft.com/office/drawing/2014/main" id="{0883F574-08B3-0C59-8FEC-13A2B93582BC}"/>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8" name="矢印: 右 77">
            <a:extLst>
              <a:ext uri="{FF2B5EF4-FFF2-40B4-BE49-F238E27FC236}">
                <a16:creationId xmlns:a16="http://schemas.microsoft.com/office/drawing/2014/main" id="{69064020-D6A4-A494-F2B0-6C777D49E396}"/>
              </a:ext>
            </a:extLst>
          </p:cNvPr>
          <p:cNvSpPr/>
          <p:nvPr/>
        </p:nvSpPr>
        <p:spPr>
          <a:xfrm>
            <a:off x="6240817" y="5563825"/>
            <a:ext cx="1459508"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データ処理</a:t>
            </a:r>
          </a:p>
        </p:txBody>
      </p:sp>
      <p:sp>
        <p:nvSpPr>
          <p:cNvPr id="79" name="矢印: 右 78">
            <a:extLst>
              <a:ext uri="{FF2B5EF4-FFF2-40B4-BE49-F238E27FC236}">
                <a16:creationId xmlns:a16="http://schemas.microsoft.com/office/drawing/2014/main" id="{1D7E52D4-0EA4-C361-17B9-230C5824C6FB}"/>
              </a:ext>
            </a:extLst>
          </p:cNvPr>
          <p:cNvSpPr/>
          <p:nvPr/>
        </p:nvSpPr>
        <p:spPr>
          <a:xfrm>
            <a:off x="7766243" y="5563825"/>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モデル学習・検証</a:t>
            </a:r>
          </a:p>
        </p:txBody>
      </p:sp>
      <p:sp>
        <p:nvSpPr>
          <p:cNvPr id="80" name="矢印: 右 79">
            <a:extLst>
              <a:ext uri="{FF2B5EF4-FFF2-40B4-BE49-F238E27FC236}">
                <a16:creationId xmlns:a16="http://schemas.microsoft.com/office/drawing/2014/main" id="{6F1F8E79-EC5D-0F53-436A-1C9AF9905FF5}"/>
              </a:ext>
            </a:extLst>
          </p:cNvPr>
          <p:cNvSpPr/>
          <p:nvPr/>
        </p:nvSpPr>
        <p:spPr>
          <a:xfrm>
            <a:off x="9853932" y="5553727"/>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運転計画最適化</a:t>
            </a:r>
          </a:p>
        </p:txBody>
      </p:sp>
      <p:sp>
        <p:nvSpPr>
          <p:cNvPr id="81" name="テキスト ボックス 80">
            <a:extLst>
              <a:ext uri="{FF2B5EF4-FFF2-40B4-BE49-F238E27FC236}">
                <a16:creationId xmlns:a16="http://schemas.microsoft.com/office/drawing/2014/main" id="{B3A6456C-8194-750A-99C9-563BADD325A7}"/>
              </a:ext>
            </a:extLst>
          </p:cNvPr>
          <p:cNvSpPr txBox="1"/>
          <p:nvPr/>
        </p:nvSpPr>
        <p:spPr>
          <a:xfrm>
            <a:off x="6285921" y="5255798"/>
            <a:ext cx="5702369" cy="338554"/>
          </a:xfrm>
          <a:prstGeom prst="rect">
            <a:avLst/>
          </a:prstGeom>
          <a:noFill/>
        </p:spPr>
        <p:txBody>
          <a:bodyPr wrap="square" rtlCol="0">
            <a:spAutoFit/>
          </a:bodyPr>
          <a:lstStyle/>
          <a:p>
            <a:pPr algn="ctr"/>
            <a:r>
              <a:rPr kumimoji="1" lang="ja-JP" altLang="en-US" sz="1600" dirty="0"/>
              <a:t>下記手順で運転計画を算出（前週学習、翌週最適化を</a:t>
            </a:r>
            <a:r>
              <a:rPr kumimoji="1" lang="en-US" altLang="ja-JP" sz="1600" dirty="0"/>
              <a:t>5</a:t>
            </a:r>
            <a:r>
              <a:rPr kumimoji="1" lang="ja-JP" altLang="en-US" sz="1600" dirty="0"/>
              <a:t>週間）</a:t>
            </a:r>
            <a:endParaRPr kumimoji="1" lang="en-US" altLang="ja-JP" sz="1600" dirty="0"/>
          </a:p>
        </p:txBody>
      </p:sp>
    </p:spTree>
    <p:extLst>
      <p:ext uri="{BB962C8B-B14F-4D97-AF65-F5344CB8AC3E}">
        <p14:creationId xmlns:p14="http://schemas.microsoft.com/office/powerpoint/2010/main" val="2972074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FAA19F2E-524B-D651-84AE-2526E60E3A9D}"/>
              </a:ext>
            </a:extLst>
          </p:cNvPr>
          <p:cNvPicPr>
            <a:picLocks noChangeAspect="1"/>
          </p:cNvPicPr>
          <p:nvPr/>
        </p:nvPicPr>
        <p:blipFill>
          <a:blip r:embed="rId2"/>
          <a:stretch>
            <a:fillRect/>
          </a:stretch>
        </p:blipFill>
        <p:spPr>
          <a:xfrm>
            <a:off x="446276" y="2367457"/>
            <a:ext cx="5419773" cy="358256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探索結果：最良解の推移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実行可能解を得て、コストを削減する解が得られている。</a:t>
            </a:r>
            <a:endParaRPr lang="en-US" altLang="ja-JP" sz="28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950018"/>
            <a:ext cx="10314284" cy="338554"/>
          </a:xfrm>
          <a:prstGeom prst="rect">
            <a:avLst/>
          </a:prstGeom>
          <a:noFill/>
        </p:spPr>
        <p:txBody>
          <a:bodyPr wrap="square" rtlCol="0">
            <a:spAutoFit/>
          </a:bodyPr>
          <a:lstStyle/>
          <a:p>
            <a:r>
              <a:rPr kumimoji="1" lang="en-US" altLang="ja-JP" sz="1600" dirty="0"/>
              <a:t>※</a:t>
            </a:r>
            <a:r>
              <a:rPr kumimoji="1" lang="ja-JP" altLang="en-US" sz="1600" dirty="0"/>
              <a:t>探索点数</a:t>
            </a:r>
            <a:r>
              <a:rPr kumimoji="1" lang="en-US" altLang="ja-JP" sz="1600" dirty="0"/>
              <a:t>100</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938FFBC-8CDF-C8A8-A1D3-C8A997C6688E}"/>
                  </a:ext>
                </a:extLst>
              </p:cNvPr>
              <p:cNvSpPr txBox="1"/>
              <p:nvPr/>
            </p:nvSpPr>
            <p:spPr>
              <a:xfrm>
                <a:off x="9522454" y="1050590"/>
                <a:ext cx="2545721" cy="646331"/>
              </a:xfrm>
              <a:prstGeom prst="rect">
                <a:avLst/>
              </a:prstGeom>
              <a:noFill/>
            </p:spPr>
            <p:txBody>
              <a:bodyPr wrap="square" rtlCol="0">
                <a:spAutoFit/>
              </a:bodyPr>
              <a:lstStyle/>
              <a:p>
                <a:r>
                  <a:rPr kumimoji="1" lang="ja-JP" altLang="en-US" b="1" dirty="0">
                    <a:solidFill>
                      <a:schemeClr val="accent1"/>
                    </a:solidFill>
                  </a:rPr>
                  <a:t>青</a:t>
                </a:r>
                <a:r>
                  <a:rPr kumimoji="1" lang="en-US" altLang="ja-JP" b="1" dirty="0">
                    <a:solidFill>
                      <a:schemeClr val="accent1"/>
                    </a:solidFill>
                  </a:rPr>
                  <a:t>: </a:t>
                </a:r>
                <a:r>
                  <a:rPr kumimoji="1" lang="ja-JP" altLang="en-US" b="1" dirty="0">
                    <a:solidFill>
                      <a:schemeClr val="accent1"/>
                    </a:solidFill>
                  </a:rPr>
                  <a:t>目的関数値</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ja-JP" altLang="en-US" b="1" dirty="0">
                    <a:solidFill>
                      <a:srgbClr val="FFC000"/>
                    </a:solidFill>
                  </a:rPr>
                  <a:t>橙</a:t>
                </a:r>
                <a:r>
                  <a:rPr kumimoji="1" lang="en-US" altLang="ja-JP" b="1" dirty="0">
                    <a:solidFill>
                      <a:srgbClr val="FFC000"/>
                    </a:solidFill>
                  </a:rPr>
                  <a:t>: </a:t>
                </a:r>
                <a:r>
                  <a:rPr kumimoji="1" lang="ja-JP" altLang="en-US" b="1" dirty="0">
                    <a:solidFill>
                      <a:srgbClr val="FFC000"/>
                    </a:solidFill>
                  </a:rPr>
                  <a:t>制約違反量</a:t>
                </a:r>
                <a:r>
                  <a:rPr kumimoji="1" lang="en-US" altLang="ja-JP" b="1" dirty="0">
                    <a:solidFill>
                      <a:srgbClr val="FFC000"/>
                    </a:solidFill>
                  </a:rPr>
                  <a:t>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5" name="テキスト ボックス 4">
                <a:extLst>
                  <a:ext uri="{FF2B5EF4-FFF2-40B4-BE49-F238E27FC236}">
                    <a16:creationId xmlns:a16="http://schemas.microsoft.com/office/drawing/2014/main" id="{9938FFBC-8CDF-C8A8-A1D3-C8A997C6688E}"/>
                  </a:ext>
                </a:extLst>
              </p:cNvPr>
              <p:cNvSpPr txBox="1">
                <a:spLocks noRot="1" noChangeAspect="1" noMove="1" noResize="1" noEditPoints="1" noAdjustHandles="1" noChangeArrowheads="1" noChangeShapeType="1" noTextEdit="1"/>
              </p:cNvSpPr>
              <p:nvPr/>
            </p:nvSpPr>
            <p:spPr>
              <a:xfrm>
                <a:off x="9522454" y="1050590"/>
                <a:ext cx="2545721" cy="646331"/>
              </a:xfrm>
              <a:prstGeom prst="rect">
                <a:avLst/>
              </a:prstGeom>
              <a:blipFill>
                <a:blip r:embed="rId3"/>
                <a:stretch>
                  <a:fillRect l="-1914" t="-4717" b="-150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33B8339-A65F-9EC4-A01E-AA4A0DCBE217}"/>
              </a:ext>
            </a:extLst>
          </p:cNvPr>
          <p:cNvSpPr txBox="1"/>
          <p:nvPr/>
        </p:nvSpPr>
        <p:spPr>
          <a:xfrm>
            <a:off x="1036408" y="2107177"/>
            <a:ext cx="4239509" cy="369332"/>
          </a:xfrm>
          <a:prstGeom prst="rect">
            <a:avLst/>
          </a:prstGeom>
          <a:noFill/>
        </p:spPr>
        <p:txBody>
          <a:bodyPr wrap="square" rtlCol="0">
            <a:spAutoFit/>
          </a:bodyPr>
          <a:lstStyle/>
          <a:p>
            <a:r>
              <a:rPr kumimoji="1" lang="ja-JP" altLang="en-US" dirty="0">
                <a:solidFill>
                  <a:schemeClr val="accent1"/>
                </a:solidFill>
              </a:rPr>
              <a:t>計算時間：約</a:t>
            </a:r>
            <a:r>
              <a:rPr kumimoji="1" lang="en-US" altLang="ja-JP" dirty="0">
                <a:solidFill>
                  <a:schemeClr val="accent1"/>
                </a:solidFill>
              </a:rPr>
              <a:t>9</a:t>
            </a:r>
            <a:r>
              <a:rPr kumimoji="1" lang="ja-JP" altLang="en-US" dirty="0">
                <a:solidFill>
                  <a:schemeClr val="accent1"/>
                </a:solidFill>
              </a:rPr>
              <a:t>分</a:t>
            </a:r>
            <a:r>
              <a:rPr kumimoji="1" lang="en-US" altLang="ja-JP" dirty="0">
                <a:solidFill>
                  <a:schemeClr val="accent1"/>
                </a:solidFill>
              </a:rPr>
              <a:t>(</a:t>
            </a:r>
            <a:r>
              <a:rPr kumimoji="1" lang="ja-JP" altLang="en-US" dirty="0">
                <a:solidFill>
                  <a:schemeClr val="accent1"/>
                </a:solidFill>
              </a:rPr>
              <a:t>約</a:t>
            </a:r>
            <a:r>
              <a:rPr kumimoji="1" lang="en-US" altLang="ja-JP" dirty="0">
                <a:solidFill>
                  <a:schemeClr val="accent1"/>
                </a:solidFill>
              </a:rPr>
              <a:t>2.7</a:t>
            </a:r>
            <a:r>
              <a:rPr kumimoji="1" lang="ja-JP" altLang="en-US" dirty="0">
                <a:solidFill>
                  <a:schemeClr val="accent1"/>
                </a:solidFill>
              </a:rPr>
              <a:t>分で可能解獲得</a:t>
            </a:r>
            <a:r>
              <a:rPr kumimoji="1" lang="en-US" altLang="ja-JP" dirty="0">
                <a:solidFill>
                  <a:schemeClr val="accent1"/>
                </a:solidFill>
              </a:rPr>
              <a:t>)</a:t>
            </a:r>
          </a:p>
        </p:txBody>
      </p:sp>
      <p:sp>
        <p:nvSpPr>
          <p:cNvPr id="14" name="テキスト ボックス 13">
            <a:extLst>
              <a:ext uri="{FF2B5EF4-FFF2-40B4-BE49-F238E27FC236}">
                <a16:creationId xmlns:a16="http://schemas.microsoft.com/office/drawing/2014/main" id="{FE5C3990-287E-2883-8AD8-C2B52A26055F}"/>
              </a:ext>
            </a:extLst>
          </p:cNvPr>
          <p:cNvSpPr txBox="1"/>
          <p:nvPr/>
        </p:nvSpPr>
        <p:spPr>
          <a:xfrm>
            <a:off x="8564669" y="747623"/>
            <a:ext cx="3627331" cy="369332"/>
          </a:xfrm>
          <a:prstGeom prst="rect">
            <a:avLst/>
          </a:prstGeom>
          <a:noFill/>
        </p:spPr>
        <p:txBody>
          <a:bodyPr wrap="square" rtlCol="0">
            <a:spAutoFit/>
          </a:bodyPr>
          <a:lstStyle/>
          <a:p>
            <a:r>
              <a:rPr kumimoji="1" lang="en-US" altLang="ja-JP" b="1" dirty="0">
                <a:solidFill>
                  <a:schemeClr val="accent1"/>
                </a:solidFill>
              </a:rPr>
              <a:t>SHADE</a:t>
            </a:r>
            <a:r>
              <a:rPr kumimoji="1" lang="ja-JP" altLang="en-US" b="1" dirty="0">
                <a:solidFill>
                  <a:schemeClr val="accent1"/>
                </a:solidFill>
              </a:rPr>
              <a:t>＋</a:t>
            </a:r>
            <a:r>
              <a:rPr kumimoji="1" lang="en-US" altLang="ja-JP" b="1" dirty="0">
                <a:solidFill>
                  <a:schemeClr val="accent1"/>
                </a:solidFill>
              </a:rPr>
              <a:t>Feasibility Rule</a:t>
            </a:r>
            <a:r>
              <a:rPr kumimoji="1" lang="ja-JP" altLang="en-US" b="1" dirty="0">
                <a:solidFill>
                  <a:schemeClr val="accent1"/>
                </a:solidFill>
              </a:rPr>
              <a:t>を使用</a:t>
            </a:r>
            <a:endParaRPr kumimoji="1" lang="en-US" altLang="ja-JP" b="1" dirty="0">
              <a:solidFill>
                <a:schemeClr val="accent1"/>
              </a:solidFill>
            </a:endParaRPr>
          </a:p>
        </p:txBody>
      </p:sp>
      <p:pic>
        <p:nvPicPr>
          <p:cNvPr id="4" name="図 3" descr="グラフ, 折れ線グラフ&#10;&#10;自動的に生成された説明">
            <a:extLst>
              <a:ext uri="{FF2B5EF4-FFF2-40B4-BE49-F238E27FC236}">
                <a16:creationId xmlns:a16="http://schemas.microsoft.com/office/drawing/2014/main" id="{F8925B1D-6ED7-3EC4-5C2C-7702AD7CE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943" y="2367457"/>
            <a:ext cx="5419773" cy="3582562"/>
          </a:xfrm>
          <a:prstGeom prst="rect">
            <a:avLst/>
          </a:prstGeom>
        </p:spPr>
      </p:pic>
      <p:sp>
        <p:nvSpPr>
          <p:cNvPr id="8" name="テキスト ボックス 7">
            <a:extLst>
              <a:ext uri="{FF2B5EF4-FFF2-40B4-BE49-F238E27FC236}">
                <a16:creationId xmlns:a16="http://schemas.microsoft.com/office/drawing/2014/main" id="{274B40A5-8D6C-873D-5432-DB7B9BAD64BF}"/>
              </a:ext>
            </a:extLst>
          </p:cNvPr>
          <p:cNvSpPr txBox="1"/>
          <p:nvPr/>
        </p:nvSpPr>
        <p:spPr>
          <a:xfrm>
            <a:off x="6511483" y="1664954"/>
            <a:ext cx="4682692" cy="369332"/>
          </a:xfrm>
          <a:prstGeom prst="rect">
            <a:avLst/>
          </a:prstGeom>
          <a:noFill/>
        </p:spPr>
        <p:txBody>
          <a:bodyPr wrap="none" rtlCol="0">
            <a:spAutoFit/>
          </a:bodyPr>
          <a:lstStyle/>
          <a:p>
            <a:r>
              <a:rPr kumimoji="1" lang="en-US" altLang="ja-JP" dirty="0"/>
              <a:t>1</a:t>
            </a:r>
            <a:r>
              <a:rPr kumimoji="1" lang="ja-JP" altLang="en-US" dirty="0"/>
              <a:t>か月運転計画最適化：</a:t>
            </a:r>
            <a:r>
              <a:rPr kumimoji="1" lang="en-US" altLang="ja-JP" dirty="0"/>
              <a:t>1488</a:t>
            </a:r>
            <a:r>
              <a:rPr kumimoji="1" lang="ja-JP" altLang="en-US" dirty="0"/>
              <a:t>変数、</a:t>
            </a:r>
            <a:r>
              <a:rPr kumimoji="1" lang="en-US" altLang="ja-JP" dirty="0"/>
              <a:t>8195</a:t>
            </a:r>
            <a:r>
              <a:rPr kumimoji="1" lang="ja-JP" altLang="en-US" dirty="0"/>
              <a:t>制約</a:t>
            </a:r>
            <a:endParaRPr kumimoji="1" lang="en-US" altLang="ja-JP" dirty="0"/>
          </a:p>
        </p:txBody>
      </p:sp>
      <p:sp>
        <p:nvSpPr>
          <p:cNvPr id="9" name="テキスト ボックス 8">
            <a:extLst>
              <a:ext uri="{FF2B5EF4-FFF2-40B4-BE49-F238E27FC236}">
                <a16:creationId xmlns:a16="http://schemas.microsoft.com/office/drawing/2014/main" id="{F19F32FF-9557-1413-1A30-A4DB7CCDCBEA}"/>
              </a:ext>
            </a:extLst>
          </p:cNvPr>
          <p:cNvSpPr txBox="1"/>
          <p:nvPr/>
        </p:nvSpPr>
        <p:spPr>
          <a:xfrm>
            <a:off x="858097" y="1664954"/>
            <a:ext cx="4596130" cy="369332"/>
          </a:xfrm>
          <a:prstGeom prst="rect">
            <a:avLst/>
          </a:prstGeom>
          <a:noFill/>
        </p:spPr>
        <p:txBody>
          <a:bodyPr wrap="none" rtlCol="0">
            <a:spAutoFit/>
          </a:bodyPr>
          <a:lstStyle/>
          <a:p>
            <a:r>
              <a:rPr kumimoji="1" lang="en-US" altLang="ja-JP" dirty="0"/>
              <a:t>1</a:t>
            </a:r>
            <a:r>
              <a:rPr kumimoji="1" lang="ja-JP" altLang="en-US" dirty="0"/>
              <a:t>週間運転計画最適化：</a:t>
            </a:r>
            <a:r>
              <a:rPr kumimoji="1" lang="en-US" altLang="ja-JP" dirty="0"/>
              <a:t>336</a:t>
            </a:r>
            <a:r>
              <a:rPr kumimoji="1" lang="ja-JP" altLang="en-US" dirty="0"/>
              <a:t>変数、</a:t>
            </a:r>
            <a:r>
              <a:rPr kumimoji="1" lang="en-US" altLang="ja-JP" dirty="0"/>
              <a:t>1859</a:t>
            </a:r>
            <a:r>
              <a:rPr kumimoji="1" lang="ja-JP" altLang="en-US" dirty="0"/>
              <a:t>制約</a:t>
            </a:r>
            <a:endParaRPr kumimoji="1" lang="en-US" altLang="ja-JP" dirty="0"/>
          </a:p>
        </p:txBody>
      </p:sp>
      <p:cxnSp>
        <p:nvCxnSpPr>
          <p:cNvPr id="10" name="直線コネクタ 9">
            <a:extLst>
              <a:ext uri="{FF2B5EF4-FFF2-40B4-BE49-F238E27FC236}">
                <a16:creationId xmlns:a16="http://schemas.microsoft.com/office/drawing/2014/main" id="{FDB27298-51F9-F1F6-0347-4F919209DE6E}"/>
              </a:ext>
            </a:extLst>
          </p:cNvPr>
          <p:cNvCxnSpPr>
            <a:cxnSpLocks/>
          </p:cNvCxnSpPr>
          <p:nvPr/>
        </p:nvCxnSpPr>
        <p:spPr>
          <a:xfrm>
            <a:off x="480013" y="2035517"/>
            <a:ext cx="535229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4623141-32EB-2FA0-94CD-AE47A3880A5F}"/>
              </a:ext>
            </a:extLst>
          </p:cNvPr>
          <p:cNvCxnSpPr>
            <a:cxnSpLocks/>
          </p:cNvCxnSpPr>
          <p:nvPr/>
        </p:nvCxnSpPr>
        <p:spPr>
          <a:xfrm>
            <a:off x="6246028" y="2034286"/>
            <a:ext cx="521360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2353740-6D29-438B-5FE2-DCA9CCE5DCA9}"/>
              </a:ext>
            </a:extLst>
          </p:cNvPr>
          <p:cNvSpPr txBox="1"/>
          <p:nvPr/>
        </p:nvSpPr>
        <p:spPr>
          <a:xfrm>
            <a:off x="6404503" y="2107176"/>
            <a:ext cx="4896652" cy="369332"/>
          </a:xfrm>
          <a:prstGeom prst="rect">
            <a:avLst/>
          </a:prstGeom>
          <a:noFill/>
        </p:spPr>
        <p:txBody>
          <a:bodyPr wrap="square" rtlCol="0">
            <a:spAutoFit/>
          </a:bodyPr>
          <a:lstStyle/>
          <a:p>
            <a:r>
              <a:rPr kumimoji="1" lang="ja-JP" altLang="en-US" dirty="0">
                <a:solidFill>
                  <a:schemeClr val="accent1"/>
                </a:solidFill>
              </a:rPr>
              <a:t>計算時間：約</a:t>
            </a:r>
            <a:r>
              <a:rPr kumimoji="1" lang="en-US" altLang="ja-JP" dirty="0">
                <a:solidFill>
                  <a:schemeClr val="accent1"/>
                </a:solidFill>
              </a:rPr>
              <a:t>1.8</a:t>
            </a:r>
            <a:r>
              <a:rPr kumimoji="1" lang="ja-JP" altLang="en-US" dirty="0">
                <a:solidFill>
                  <a:schemeClr val="accent1"/>
                </a:solidFill>
              </a:rPr>
              <a:t>時間</a:t>
            </a:r>
            <a:r>
              <a:rPr kumimoji="1" lang="en-US" altLang="ja-JP" dirty="0">
                <a:solidFill>
                  <a:schemeClr val="accent1"/>
                </a:solidFill>
              </a:rPr>
              <a:t>(</a:t>
            </a:r>
            <a:r>
              <a:rPr kumimoji="1" lang="ja-JP" altLang="en-US" dirty="0">
                <a:solidFill>
                  <a:schemeClr val="accent1"/>
                </a:solidFill>
              </a:rPr>
              <a:t>約</a:t>
            </a:r>
            <a:r>
              <a:rPr kumimoji="1" lang="en-US" altLang="ja-JP" dirty="0">
                <a:solidFill>
                  <a:schemeClr val="accent1"/>
                </a:solidFill>
              </a:rPr>
              <a:t>1.1</a:t>
            </a:r>
            <a:r>
              <a:rPr kumimoji="1" lang="ja-JP" altLang="en-US" dirty="0">
                <a:solidFill>
                  <a:schemeClr val="accent1"/>
                </a:solidFill>
              </a:rPr>
              <a:t>時間で可能解獲得</a:t>
            </a:r>
            <a:r>
              <a:rPr kumimoji="1" lang="en-US" altLang="ja-JP" dirty="0">
                <a:solidFill>
                  <a:schemeClr val="accent1"/>
                </a:solidFill>
              </a:rPr>
              <a:t>)</a:t>
            </a:r>
          </a:p>
        </p:txBody>
      </p:sp>
    </p:spTree>
    <p:extLst>
      <p:ext uri="{BB962C8B-B14F-4D97-AF65-F5344CB8AC3E}">
        <p14:creationId xmlns:p14="http://schemas.microsoft.com/office/powerpoint/2010/main" val="130432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算出された操作計画（抜粋）</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様々な制約条件を満たしながら、コストを削減する解が得られた。</a:t>
            </a:r>
            <a:endParaRPr lang="en-US" altLang="ja-JP" sz="2800" dirty="0"/>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198813" y="1762749"/>
            <a:ext cx="4141369" cy="369332"/>
          </a:xfrm>
          <a:prstGeom prst="rect">
            <a:avLst/>
          </a:prstGeom>
          <a:noFill/>
        </p:spPr>
        <p:txBody>
          <a:bodyPr wrap="square" rtlCol="0">
            <a:spAutoFit/>
          </a:bodyPr>
          <a:lstStyle/>
          <a:p>
            <a:pPr algn="ctr"/>
            <a:r>
              <a:rPr kumimoji="1" lang="en-US" altLang="ja-JP" b="1" dirty="0">
                <a:solidFill>
                  <a:schemeClr val="accent1"/>
                </a:solidFill>
              </a:rPr>
              <a:t>TOC</a:t>
            </a:r>
            <a:r>
              <a:rPr kumimoji="1" lang="ja-JP" altLang="en-US" b="1" dirty="0">
                <a:solidFill>
                  <a:schemeClr val="accent1"/>
                </a:solidFill>
              </a:rPr>
              <a:t>除去率：水中の有機物の除去率</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479441" y="2155234"/>
            <a:ext cx="3548699" cy="338554"/>
          </a:xfrm>
          <a:prstGeom prst="rect">
            <a:avLst/>
          </a:prstGeom>
          <a:noFill/>
        </p:spPr>
        <p:txBody>
          <a:bodyPr wrap="square" rtlCol="0">
            <a:spAutoFit/>
          </a:bodyPr>
          <a:lstStyle/>
          <a:p>
            <a:pPr algn="ctr"/>
            <a:r>
              <a:rPr kumimoji="1" lang="ja-JP" altLang="en-US" sz="1600" b="1" dirty="0"/>
              <a:t>最適計画は、水質基準を遵守している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2" name="図 1">
            <a:extLst>
              <a:ext uri="{FF2B5EF4-FFF2-40B4-BE49-F238E27FC236}">
                <a16:creationId xmlns:a16="http://schemas.microsoft.com/office/drawing/2014/main" id="{8E164FEB-D4ED-E53A-0D48-60DF210717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98" y="2563058"/>
            <a:ext cx="5985802" cy="2841584"/>
          </a:xfrm>
          <a:prstGeom prst="rect">
            <a:avLst/>
          </a:prstGeom>
          <a:noFill/>
          <a:ln>
            <a:noFill/>
          </a:ln>
        </p:spPr>
      </p:pic>
      <p:sp>
        <p:nvSpPr>
          <p:cNvPr id="8" name="テキスト ボックス 7">
            <a:extLst>
              <a:ext uri="{FF2B5EF4-FFF2-40B4-BE49-F238E27FC236}">
                <a16:creationId xmlns:a16="http://schemas.microsoft.com/office/drawing/2014/main" id="{BC895D3C-3127-C865-0D7C-DECFE6F0EDD4}"/>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pic>
        <p:nvPicPr>
          <p:cNvPr id="11" name="図 10">
            <a:extLst>
              <a:ext uri="{FF2B5EF4-FFF2-40B4-BE49-F238E27FC236}">
                <a16:creationId xmlns:a16="http://schemas.microsoft.com/office/drawing/2014/main" id="{9B7A2E94-0002-55DA-0ACE-C1CB611FE1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8855" y="2563058"/>
            <a:ext cx="5940894" cy="2790689"/>
          </a:xfrm>
          <a:prstGeom prst="rect">
            <a:avLst/>
          </a:prstGeom>
          <a:noFill/>
          <a:ln>
            <a:noFill/>
          </a:ln>
        </p:spPr>
      </p:pic>
      <p:sp>
        <p:nvSpPr>
          <p:cNvPr id="13" name="テキスト ボックス 12">
            <a:extLst>
              <a:ext uri="{FF2B5EF4-FFF2-40B4-BE49-F238E27FC236}">
                <a16:creationId xmlns:a16="http://schemas.microsoft.com/office/drawing/2014/main" id="{22CEDD48-F162-1209-2961-5936317B25D7}"/>
              </a:ext>
            </a:extLst>
          </p:cNvPr>
          <p:cNvSpPr txBox="1"/>
          <p:nvPr/>
        </p:nvSpPr>
        <p:spPr>
          <a:xfrm>
            <a:off x="6851819" y="1762749"/>
            <a:ext cx="4434966" cy="369332"/>
          </a:xfrm>
          <a:prstGeom prst="rect">
            <a:avLst/>
          </a:prstGeom>
          <a:noFill/>
        </p:spPr>
        <p:txBody>
          <a:bodyPr wrap="square" rtlCol="0">
            <a:spAutoFit/>
          </a:bodyPr>
          <a:lstStyle/>
          <a:p>
            <a:pPr algn="ctr"/>
            <a:r>
              <a:rPr kumimoji="1" lang="en-US" altLang="ja-JP" b="1" dirty="0">
                <a:solidFill>
                  <a:schemeClr val="accent1"/>
                </a:solidFill>
              </a:rPr>
              <a:t>Inhibitor</a:t>
            </a:r>
            <a:r>
              <a:rPr kumimoji="1" lang="ja-JP" altLang="en-US" b="1" dirty="0">
                <a:solidFill>
                  <a:schemeClr val="accent1"/>
                </a:solidFill>
              </a:rPr>
              <a:t>：</a:t>
            </a:r>
            <a:r>
              <a:rPr kumimoji="1" lang="en-US" altLang="ja-JP" b="1" dirty="0">
                <a:solidFill>
                  <a:schemeClr val="accent1"/>
                </a:solidFill>
              </a:rPr>
              <a:t>RO</a:t>
            </a:r>
            <a:r>
              <a:rPr kumimoji="1" lang="ja-JP" altLang="en-US" b="1" dirty="0">
                <a:solidFill>
                  <a:schemeClr val="accent1"/>
                </a:solidFill>
              </a:rPr>
              <a:t>膜詰まりを防止する薬液</a:t>
            </a:r>
          </a:p>
        </p:txBody>
      </p:sp>
      <p:sp>
        <p:nvSpPr>
          <p:cNvPr id="17" name="テキスト ボックス 16">
            <a:extLst>
              <a:ext uri="{FF2B5EF4-FFF2-40B4-BE49-F238E27FC236}">
                <a16:creationId xmlns:a16="http://schemas.microsoft.com/office/drawing/2014/main" id="{7250448E-FBAC-0CCE-5237-63ED41C15645}"/>
              </a:ext>
            </a:extLst>
          </p:cNvPr>
          <p:cNvSpPr txBox="1"/>
          <p:nvPr/>
        </p:nvSpPr>
        <p:spPr>
          <a:xfrm>
            <a:off x="7107804" y="2154855"/>
            <a:ext cx="4178409" cy="338554"/>
          </a:xfrm>
          <a:prstGeom prst="rect">
            <a:avLst/>
          </a:prstGeom>
          <a:noFill/>
        </p:spPr>
        <p:txBody>
          <a:bodyPr wrap="square" rtlCol="0">
            <a:spAutoFit/>
          </a:bodyPr>
          <a:lstStyle/>
          <a:p>
            <a:pPr algn="ctr"/>
            <a:r>
              <a:rPr kumimoji="1" lang="ja-JP" altLang="en-US" sz="1600" b="1" dirty="0"/>
              <a:t>薬液コストは、操業実績よりも削減されている</a:t>
            </a:r>
          </a:p>
        </p:txBody>
      </p:sp>
      <p:sp>
        <p:nvSpPr>
          <p:cNvPr id="21" name="吹き出し: 角を丸めた四角形 20">
            <a:extLst>
              <a:ext uri="{FF2B5EF4-FFF2-40B4-BE49-F238E27FC236}">
                <a16:creationId xmlns:a16="http://schemas.microsoft.com/office/drawing/2014/main" id="{A5FDC27A-69FC-B798-B16F-984D212E9551}"/>
              </a:ext>
            </a:extLst>
          </p:cNvPr>
          <p:cNvSpPr/>
          <p:nvPr/>
        </p:nvSpPr>
        <p:spPr>
          <a:xfrm>
            <a:off x="3871519" y="5596775"/>
            <a:ext cx="7414694" cy="448399"/>
          </a:xfrm>
          <a:prstGeom prst="wedgeRoundRectCallout">
            <a:avLst>
              <a:gd name="adj1" fmla="val -33227"/>
              <a:gd name="adj2" fmla="val -884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より滑らかにするには、変動幅制約を厳しくする必要があるが、可能解獲得が困難となる</a:t>
            </a:r>
          </a:p>
        </p:txBody>
      </p:sp>
      <p:sp>
        <p:nvSpPr>
          <p:cNvPr id="5" name="テキスト ボックス 4">
            <a:extLst>
              <a:ext uri="{FF2B5EF4-FFF2-40B4-BE49-F238E27FC236}">
                <a16:creationId xmlns:a16="http://schemas.microsoft.com/office/drawing/2014/main" id="{A86E7885-C202-936F-DA98-C6249D1F3D80}"/>
              </a:ext>
            </a:extLst>
          </p:cNvPr>
          <p:cNvSpPr txBox="1"/>
          <p:nvPr/>
        </p:nvSpPr>
        <p:spPr>
          <a:xfrm>
            <a:off x="9067800" y="1383494"/>
            <a:ext cx="3071550" cy="338554"/>
          </a:xfrm>
          <a:prstGeom prst="rect">
            <a:avLst/>
          </a:prstGeom>
          <a:noFill/>
        </p:spPr>
        <p:txBody>
          <a:bodyPr wrap="square" rtlCol="0">
            <a:spAutoFit/>
          </a:bodyPr>
          <a:lstStyle/>
          <a:p>
            <a:pPr algn="ctr"/>
            <a:r>
              <a:rPr kumimoji="1" lang="ja-JP" altLang="en-US" sz="1600" dirty="0"/>
              <a:t>各週の運転計画を</a:t>
            </a:r>
            <a:r>
              <a:rPr kumimoji="1" lang="en-US" altLang="ja-JP" sz="1600" dirty="0"/>
              <a:t>5</a:t>
            </a:r>
            <a:r>
              <a:rPr kumimoji="1" lang="ja-JP" altLang="en-US" sz="1600" dirty="0"/>
              <a:t>週間分繋げた</a:t>
            </a:r>
          </a:p>
        </p:txBody>
      </p:sp>
    </p:spTree>
    <p:extLst>
      <p:ext uri="{BB962C8B-B14F-4D97-AF65-F5344CB8AC3E}">
        <p14:creationId xmlns:p14="http://schemas.microsoft.com/office/powerpoint/2010/main" val="3089668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75242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2004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73569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検証で用いた最適化手法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a:xfrm>
            <a:off x="11617830" y="6299522"/>
            <a:ext cx="398958" cy="365125"/>
          </a:xfrm>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43854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925774"/>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二つのアプローチの方法を使用した。</a:t>
            </a:r>
            <a:endParaRPr lang="en-US" altLang="ja-JP" sz="2800" dirty="0"/>
          </a:p>
        </p:txBody>
      </p:sp>
      <p:cxnSp>
        <p:nvCxnSpPr>
          <p:cNvPr id="4" name="直線コネクタ 3">
            <a:extLst>
              <a:ext uri="{FF2B5EF4-FFF2-40B4-BE49-F238E27FC236}">
                <a16:creationId xmlns:a16="http://schemas.microsoft.com/office/drawing/2014/main" id="{9CD2175F-FE4F-1F39-2C0B-E6478E595BD4}"/>
              </a:ext>
            </a:extLst>
          </p:cNvPr>
          <p:cNvCxnSpPr>
            <a:cxnSpLocks/>
          </p:cNvCxnSpPr>
          <p:nvPr/>
        </p:nvCxnSpPr>
        <p:spPr>
          <a:xfrm flipH="1">
            <a:off x="497415" y="1938654"/>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90DE8B2-C960-CA66-6D77-F103E1D45F8A}"/>
              </a:ext>
            </a:extLst>
          </p:cNvPr>
          <p:cNvSpPr txBox="1"/>
          <p:nvPr/>
        </p:nvSpPr>
        <p:spPr>
          <a:xfrm>
            <a:off x="382868" y="1526766"/>
            <a:ext cx="4837307" cy="369332"/>
          </a:xfrm>
          <a:prstGeom prst="rect">
            <a:avLst/>
          </a:prstGeom>
          <a:noFill/>
        </p:spPr>
        <p:txBody>
          <a:bodyPr wrap="square" rtlCol="0">
            <a:spAutoFit/>
          </a:bodyPr>
          <a:lstStyle/>
          <a:p>
            <a:pPr algn="ctr"/>
            <a:r>
              <a:rPr kumimoji="1" lang="ja-JP" altLang="en-US" dirty="0"/>
              <a:t>有制約大域的最適化の拡張：分離近傍生成</a:t>
            </a:r>
          </a:p>
        </p:txBody>
      </p:sp>
      <p:sp>
        <p:nvSpPr>
          <p:cNvPr id="7" name="正方形/長方形 6">
            <a:extLst>
              <a:ext uri="{FF2B5EF4-FFF2-40B4-BE49-F238E27FC236}">
                <a16:creationId xmlns:a16="http://schemas.microsoft.com/office/drawing/2014/main" id="{68E00229-F74B-57C5-C5EE-FD6581D1944F}"/>
              </a:ext>
            </a:extLst>
          </p:cNvPr>
          <p:cNvSpPr/>
          <p:nvPr/>
        </p:nvSpPr>
        <p:spPr>
          <a:xfrm>
            <a:off x="1593173" y="4173785"/>
            <a:ext cx="615107" cy="623019"/>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0BC8E18-4FDC-89DB-2780-75498485C5E4}"/>
              </a:ext>
            </a:extLst>
          </p:cNvPr>
          <p:cNvSpPr txBox="1"/>
          <p:nvPr/>
        </p:nvSpPr>
        <p:spPr>
          <a:xfrm>
            <a:off x="1327335" y="3768865"/>
            <a:ext cx="1084471" cy="307777"/>
          </a:xfrm>
          <a:prstGeom prst="rect">
            <a:avLst/>
          </a:prstGeom>
          <a:noFill/>
        </p:spPr>
        <p:txBody>
          <a:bodyPr wrap="square" rtlCol="0">
            <a:spAutoFit/>
          </a:bodyPr>
          <a:lstStyle/>
          <a:p>
            <a:pPr algn="ctr"/>
            <a:r>
              <a:rPr lang="ja-JP" altLang="en-US" sz="1400" dirty="0"/>
              <a:t>実数空間</a:t>
            </a:r>
            <a:endParaRPr lang="en-US" altLang="ja-JP" sz="1400" dirty="0"/>
          </a:p>
        </p:txBody>
      </p:sp>
      <p:sp>
        <p:nvSpPr>
          <p:cNvPr id="9" name="正方形/長方形 8">
            <a:extLst>
              <a:ext uri="{FF2B5EF4-FFF2-40B4-BE49-F238E27FC236}">
                <a16:creationId xmlns:a16="http://schemas.microsoft.com/office/drawing/2014/main" id="{DF1BC932-5401-8811-C14E-B28E5C9FBAE6}"/>
              </a:ext>
            </a:extLst>
          </p:cNvPr>
          <p:cNvSpPr/>
          <p:nvPr/>
        </p:nvSpPr>
        <p:spPr>
          <a:xfrm>
            <a:off x="3650872" y="4164774"/>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F3AF3DB-746B-9AD3-5DF5-BE203C61DC81}"/>
              </a:ext>
            </a:extLst>
          </p:cNvPr>
          <p:cNvSpPr/>
          <p:nvPr/>
        </p:nvSpPr>
        <p:spPr>
          <a:xfrm>
            <a:off x="4173117" y="4684702"/>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4">
            <a:extLst>
              <a:ext uri="{FF2B5EF4-FFF2-40B4-BE49-F238E27FC236}">
                <a16:creationId xmlns:a16="http://schemas.microsoft.com/office/drawing/2014/main" id="{3C4ADA8C-461A-A94F-DA9F-B850D4670CAB}"/>
              </a:ext>
            </a:extLst>
          </p:cNvPr>
          <p:cNvGraphicFramePr>
            <a:graphicFrameLocks noGrp="1"/>
          </p:cNvGraphicFramePr>
          <p:nvPr>
            <p:extLst>
              <p:ext uri="{D42A27DB-BD31-4B8C-83A1-F6EECF244321}">
                <p14:modId xmlns:p14="http://schemas.microsoft.com/office/powerpoint/2010/main" val="717529942"/>
              </p:ext>
            </p:extLst>
          </p:nvPr>
        </p:nvGraphicFramePr>
        <p:xfrm>
          <a:off x="885476" y="273048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2" name="テキスト ボックス 11">
            <a:extLst>
              <a:ext uri="{FF2B5EF4-FFF2-40B4-BE49-F238E27FC236}">
                <a16:creationId xmlns:a16="http://schemas.microsoft.com/office/drawing/2014/main" id="{0FF97D4E-45FB-0ED9-D071-FFD85F18814D}"/>
              </a:ext>
            </a:extLst>
          </p:cNvPr>
          <p:cNvSpPr txBox="1"/>
          <p:nvPr/>
        </p:nvSpPr>
        <p:spPr>
          <a:xfrm>
            <a:off x="1304320" y="2379035"/>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13" name="テキスト ボックス 12">
            <a:extLst>
              <a:ext uri="{FF2B5EF4-FFF2-40B4-BE49-F238E27FC236}">
                <a16:creationId xmlns:a16="http://schemas.microsoft.com/office/drawing/2014/main" id="{501E1117-68D8-49B7-38D8-87555F64105A}"/>
              </a:ext>
            </a:extLst>
          </p:cNvPr>
          <p:cNvSpPr txBox="1"/>
          <p:nvPr/>
        </p:nvSpPr>
        <p:spPr>
          <a:xfrm>
            <a:off x="3230049" y="2374578"/>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sp>
        <p:nvSpPr>
          <p:cNvPr id="14" name="矢印: 下 13">
            <a:extLst>
              <a:ext uri="{FF2B5EF4-FFF2-40B4-BE49-F238E27FC236}">
                <a16:creationId xmlns:a16="http://schemas.microsoft.com/office/drawing/2014/main" id="{89E447FA-E993-1D14-67F1-A792354E09A1}"/>
              </a:ext>
            </a:extLst>
          </p:cNvPr>
          <p:cNvSpPr/>
          <p:nvPr/>
        </p:nvSpPr>
        <p:spPr>
          <a:xfrm>
            <a:off x="3852552" y="3500056"/>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84B4F40D-EFE5-4053-214F-444F0857227D}"/>
              </a:ext>
            </a:extLst>
          </p:cNvPr>
          <p:cNvSpPr/>
          <p:nvPr/>
        </p:nvSpPr>
        <p:spPr>
          <a:xfrm>
            <a:off x="1771173" y="3500056"/>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4">
            <a:extLst>
              <a:ext uri="{FF2B5EF4-FFF2-40B4-BE49-F238E27FC236}">
                <a16:creationId xmlns:a16="http://schemas.microsoft.com/office/drawing/2014/main" id="{86CDA213-E9F3-16FD-FFAD-24DC463A95EC}"/>
              </a:ext>
            </a:extLst>
          </p:cNvPr>
          <p:cNvGraphicFramePr>
            <a:graphicFrameLocks noGrp="1"/>
          </p:cNvGraphicFramePr>
          <p:nvPr>
            <p:extLst>
              <p:ext uri="{D42A27DB-BD31-4B8C-83A1-F6EECF244321}">
                <p14:modId xmlns:p14="http://schemas.microsoft.com/office/powerpoint/2010/main" val="4045633022"/>
              </p:ext>
            </p:extLst>
          </p:nvPr>
        </p:nvGraphicFramePr>
        <p:xfrm>
          <a:off x="916723" y="559783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6</a:t>
                      </a:r>
                      <a:endParaRPr kumimoji="1" lang="ja-JP" altLang="en-US" dirty="0"/>
                    </a:p>
                  </a:txBody>
                  <a:tcPr/>
                </a:tc>
                <a:tc>
                  <a:txBody>
                    <a:bodyPr/>
                    <a:lstStyle/>
                    <a:p>
                      <a:pPr algn="ctr"/>
                      <a:r>
                        <a:rPr kumimoji="1" lang="en-US" altLang="ja-JP" dirty="0"/>
                        <a:t>3.5</a:t>
                      </a:r>
                      <a:endParaRPr kumimoji="1" lang="ja-JP" altLang="en-US" dirty="0"/>
                    </a:p>
                  </a:txBody>
                  <a:tcPr/>
                </a:tc>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6.6</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17" name="表 14">
            <a:extLst>
              <a:ext uri="{FF2B5EF4-FFF2-40B4-BE49-F238E27FC236}">
                <a16:creationId xmlns:a16="http://schemas.microsoft.com/office/drawing/2014/main" id="{64891C1F-769E-BED8-D748-9D97BA20DFE6}"/>
              </a:ext>
            </a:extLst>
          </p:cNvPr>
          <p:cNvGraphicFramePr>
            <a:graphicFrameLocks noGrp="1"/>
          </p:cNvGraphicFramePr>
          <p:nvPr>
            <p:extLst>
              <p:ext uri="{D42A27DB-BD31-4B8C-83A1-F6EECF244321}">
                <p14:modId xmlns:p14="http://schemas.microsoft.com/office/powerpoint/2010/main" val="343482992"/>
              </p:ext>
            </p:extLst>
          </p:nvPr>
        </p:nvGraphicFramePr>
        <p:xfrm>
          <a:off x="885476" y="308236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1.5</a:t>
                      </a:r>
                      <a:endParaRPr kumimoji="1" lang="ja-JP" altLang="en-US" dirty="0"/>
                    </a:p>
                  </a:txBody>
                  <a:tcPr/>
                </a:tc>
                <a:tc>
                  <a:txBody>
                    <a:bodyPr/>
                    <a:lstStyle/>
                    <a:p>
                      <a:pPr algn="ctr"/>
                      <a:r>
                        <a:rPr kumimoji="1" lang="ja-JP" altLang="en-US" dirty="0"/>
                        <a:t>ー</a:t>
                      </a:r>
                      <a:r>
                        <a:rPr kumimoji="1" lang="en-US" altLang="ja-JP" dirty="0"/>
                        <a:t>3</a:t>
                      </a:r>
                      <a:endParaRPr kumimoji="1" lang="ja-JP" altLang="en-US" dirty="0"/>
                    </a:p>
                  </a:txBody>
                  <a:tcPr/>
                </a:tc>
                <a:tc>
                  <a:txBody>
                    <a:bodyPr/>
                    <a:lstStyle/>
                    <a:p>
                      <a:pPr algn="ctr"/>
                      <a:r>
                        <a:rPr kumimoji="1" lang="en-US" altLang="ja-JP" dirty="0"/>
                        <a:t>3.1</a:t>
                      </a:r>
                      <a:endParaRPr kumimoji="1" lang="ja-JP" altLang="en-US" dirty="0"/>
                    </a:p>
                  </a:txBody>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8" name="テキスト ボックス 17">
            <a:extLst>
              <a:ext uri="{FF2B5EF4-FFF2-40B4-BE49-F238E27FC236}">
                <a16:creationId xmlns:a16="http://schemas.microsoft.com/office/drawing/2014/main" id="{3CA0B4C2-0C2B-C879-876B-8BCC6306BC64}"/>
              </a:ext>
            </a:extLst>
          </p:cNvPr>
          <p:cNvSpPr txBox="1"/>
          <p:nvPr/>
        </p:nvSpPr>
        <p:spPr>
          <a:xfrm>
            <a:off x="126416" y="2762020"/>
            <a:ext cx="858217" cy="307777"/>
          </a:xfrm>
          <a:prstGeom prst="rect">
            <a:avLst/>
          </a:prstGeom>
          <a:noFill/>
        </p:spPr>
        <p:txBody>
          <a:bodyPr wrap="square" rtlCol="0">
            <a:spAutoFit/>
          </a:bodyPr>
          <a:lstStyle/>
          <a:p>
            <a:pPr algn="ctr"/>
            <a:r>
              <a:rPr lang="ja-JP" altLang="en-US" sz="1400" b="1" dirty="0"/>
              <a:t>親個体</a:t>
            </a:r>
            <a:r>
              <a:rPr lang="en-US" altLang="ja-JP" sz="1400" b="1" dirty="0"/>
              <a:t>1</a:t>
            </a:r>
          </a:p>
        </p:txBody>
      </p:sp>
      <p:sp>
        <p:nvSpPr>
          <p:cNvPr id="19" name="テキスト ボックス 18">
            <a:extLst>
              <a:ext uri="{FF2B5EF4-FFF2-40B4-BE49-F238E27FC236}">
                <a16:creationId xmlns:a16="http://schemas.microsoft.com/office/drawing/2014/main" id="{188B1BB0-AB41-F529-2F1C-203175DA6A4B}"/>
              </a:ext>
            </a:extLst>
          </p:cNvPr>
          <p:cNvSpPr txBox="1"/>
          <p:nvPr/>
        </p:nvSpPr>
        <p:spPr>
          <a:xfrm>
            <a:off x="142148" y="3113899"/>
            <a:ext cx="826752" cy="307777"/>
          </a:xfrm>
          <a:prstGeom prst="rect">
            <a:avLst/>
          </a:prstGeom>
          <a:noFill/>
        </p:spPr>
        <p:txBody>
          <a:bodyPr wrap="square" rtlCol="0">
            <a:spAutoFit/>
          </a:bodyPr>
          <a:lstStyle/>
          <a:p>
            <a:pPr algn="ctr"/>
            <a:r>
              <a:rPr lang="ja-JP" altLang="en-US" sz="1400" b="1" dirty="0"/>
              <a:t>親個体</a:t>
            </a:r>
            <a:r>
              <a:rPr lang="en-US" altLang="ja-JP" sz="1400" b="1" dirty="0"/>
              <a:t>2</a:t>
            </a:r>
          </a:p>
        </p:txBody>
      </p:sp>
      <p:sp>
        <p:nvSpPr>
          <p:cNvPr id="20" name="テキスト ボックス 19">
            <a:extLst>
              <a:ext uri="{FF2B5EF4-FFF2-40B4-BE49-F238E27FC236}">
                <a16:creationId xmlns:a16="http://schemas.microsoft.com/office/drawing/2014/main" id="{48F62495-C843-ED34-2E21-B20A2734ABC5}"/>
              </a:ext>
            </a:extLst>
          </p:cNvPr>
          <p:cNvSpPr txBox="1"/>
          <p:nvPr/>
        </p:nvSpPr>
        <p:spPr>
          <a:xfrm>
            <a:off x="187215" y="5629369"/>
            <a:ext cx="736618" cy="307777"/>
          </a:xfrm>
          <a:prstGeom prst="rect">
            <a:avLst/>
          </a:prstGeom>
          <a:noFill/>
        </p:spPr>
        <p:txBody>
          <a:bodyPr wrap="square" rtlCol="0">
            <a:spAutoFit/>
          </a:bodyPr>
          <a:lstStyle/>
          <a:p>
            <a:pPr algn="ctr"/>
            <a:r>
              <a:rPr lang="ja-JP" altLang="en-US" sz="1400" b="1" dirty="0"/>
              <a:t>近傍解</a:t>
            </a:r>
            <a:endParaRPr lang="en-US" altLang="ja-JP" sz="1400" b="1" dirty="0"/>
          </a:p>
        </p:txBody>
      </p:sp>
      <p:sp>
        <p:nvSpPr>
          <p:cNvPr id="21" name="テキスト ボックス 20">
            <a:extLst>
              <a:ext uri="{FF2B5EF4-FFF2-40B4-BE49-F238E27FC236}">
                <a16:creationId xmlns:a16="http://schemas.microsoft.com/office/drawing/2014/main" id="{647B7FF3-F64F-962F-073B-24CEC6B1656A}"/>
              </a:ext>
            </a:extLst>
          </p:cNvPr>
          <p:cNvSpPr txBox="1"/>
          <p:nvPr/>
        </p:nvSpPr>
        <p:spPr>
          <a:xfrm>
            <a:off x="343977" y="2022897"/>
            <a:ext cx="4837306" cy="307777"/>
          </a:xfrm>
          <a:prstGeom prst="rect">
            <a:avLst/>
          </a:prstGeom>
          <a:noFill/>
        </p:spPr>
        <p:txBody>
          <a:bodyPr wrap="square" rtlCol="0">
            <a:spAutoFit/>
          </a:bodyPr>
          <a:lstStyle/>
          <a:p>
            <a:pPr algn="ctr"/>
            <a:r>
              <a:rPr kumimoji="1" lang="ja-JP" altLang="en-US" sz="1400" dirty="0"/>
              <a:t>解を二つの部位に分離し、各部位で近傍生成した後、合体させる</a:t>
            </a:r>
            <a:endParaRPr kumimoji="1" lang="en-US" altLang="ja-JP" sz="1400" dirty="0"/>
          </a:p>
        </p:txBody>
      </p:sp>
      <p:sp>
        <p:nvSpPr>
          <p:cNvPr id="22" name="楕円 21">
            <a:extLst>
              <a:ext uri="{FF2B5EF4-FFF2-40B4-BE49-F238E27FC236}">
                <a16:creationId xmlns:a16="http://schemas.microsoft.com/office/drawing/2014/main" id="{7E4578F4-9665-E920-31AC-BA9DD4FCF34C}"/>
              </a:ext>
            </a:extLst>
          </p:cNvPr>
          <p:cNvSpPr/>
          <p:nvPr/>
        </p:nvSpPr>
        <p:spPr>
          <a:xfrm>
            <a:off x="1548960" y="470386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89A13DC4-749B-7AC2-BAEC-41063FD76AA8}"/>
              </a:ext>
            </a:extLst>
          </p:cNvPr>
          <p:cNvSpPr/>
          <p:nvPr/>
        </p:nvSpPr>
        <p:spPr>
          <a:xfrm>
            <a:off x="2117464" y="411752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3AC2767-9D99-EDC7-C60D-75AB456888C8}"/>
              </a:ext>
            </a:extLst>
          </p:cNvPr>
          <p:cNvSpPr/>
          <p:nvPr/>
        </p:nvSpPr>
        <p:spPr>
          <a:xfrm>
            <a:off x="3691710" y="472471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155ECA61-B115-E525-91F3-77DFD682D20D}"/>
              </a:ext>
            </a:extLst>
          </p:cNvPr>
          <p:cNvSpPr/>
          <p:nvPr/>
        </p:nvSpPr>
        <p:spPr>
          <a:xfrm>
            <a:off x="4219957" y="421277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16EC2DB4-EF24-6217-47CD-5B335E848E47}"/>
              </a:ext>
            </a:extLst>
          </p:cNvPr>
          <p:cNvSpPr txBox="1"/>
          <p:nvPr/>
        </p:nvSpPr>
        <p:spPr>
          <a:xfrm>
            <a:off x="4249040" y="5197662"/>
            <a:ext cx="1192918" cy="307777"/>
          </a:xfrm>
          <a:prstGeom prst="rect">
            <a:avLst/>
          </a:prstGeom>
          <a:noFill/>
        </p:spPr>
        <p:txBody>
          <a:bodyPr wrap="square" rtlCol="0">
            <a:spAutoFit/>
          </a:bodyPr>
          <a:lstStyle/>
          <a:p>
            <a:pPr algn="ctr"/>
            <a:r>
              <a:rPr lang="ja-JP" altLang="en-US" sz="1400" dirty="0"/>
              <a:t>（</a:t>
            </a:r>
            <a:r>
              <a:rPr lang="en-US" altLang="ja-JP" sz="1400" dirty="0"/>
              <a:t>GA</a:t>
            </a:r>
            <a:r>
              <a:rPr lang="ja-JP" altLang="en-US" sz="1400" dirty="0"/>
              <a:t>の例）</a:t>
            </a:r>
            <a:endParaRPr lang="en-US" altLang="ja-JP" sz="1400" dirty="0"/>
          </a:p>
        </p:txBody>
      </p:sp>
      <p:cxnSp>
        <p:nvCxnSpPr>
          <p:cNvPr id="27" name="直線矢印コネクタ 26">
            <a:extLst>
              <a:ext uri="{FF2B5EF4-FFF2-40B4-BE49-F238E27FC236}">
                <a16:creationId xmlns:a16="http://schemas.microsoft.com/office/drawing/2014/main" id="{F183B806-2465-9095-CA8F-20AFF3F157FC}"/>
              </a:ext>
            </a:extLst>
          </p:cNvPr>
          <p:cNvCxnSpPr/>
          <p:nvPr/>
        </p:nvCxnSpPr>
        <p:spPr>
          <a:xfrm flipV="1">
            <a:off x="1304320"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9369E49-2E3D-185F-02E5-3FE1EBB48270}"/>
              </a:ext>
            </a:extLst>
          </p:cNvPr>
          <p:cNvCxnSpPr>
            <a:cxnSpLocks/>
          </p:cNvCxnSpPr>
          <p:nvPr/>
        </p:nvCxnSpPr>
        <p:spPr>
          <a:xfrm flipV="1">
            <a:off x="1304367"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F53A9235-C7C9-07C8-E5BF-431C42A9B64A}"/>
                  </a:ext>
                </a:extLst>
              </p:cNvPr>
              <p:cNvSpPr txBox="1"/>
              <p:nvPr/>
            </p:nvSpPr>
            <p:spPr>
              <a:xfrm>
                <a:off x="1690558" y="5025776"/>
                <a:ext cx="55650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oMath>
                  </m:oMathPara>
                </a14:m>
                <a:endParaRPr lang="en-US" altLang="ja-JP" sz="1400" dirty="0"/>
              </a:p>
            </p:txBody>
          </p:sp>
        </mc:Choice>
        <mc:Fallback xmlns="">
          <p:sp>
            <p:nvSpPr>
              <p:cNvPr id="29" name="テキスト ボックス 28">
                <a:extLst>
                  <a:ext uri="{FF2B5EF4-FFF2-40B4-BE49-F238E27FC236}">
                    <a16:creationId xmlns:a16="http://schemas.microsoft.com/office/drawing/2014/main" id="{F53A9235-C7C9-07C8-E5BF-431C42A9B64A}"/>
                  </a:ext>
                </a:extLst>
              </p:cNvPr>
              <p:cNvSpPr txBox="1">
                <a:spLocks noRot="1" noChangeAspect="1" noMove="1" noResize="1" noEditPoints="1" noAdjustHandles="1" noChangeArrowheads="1" noChangeShapeType="1" noTextEdit="1"/>
              </p:cNvSpPr>
              <p:nvPr/>
            </p:nvSpPr>
            <p:spPr>
              <a:xfrm>
                <a:off x="1690558" y="5025776"/>
                <a:ext cx="556505" cy="3077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BC7DBCA-D047-64B0-6006-7CBC93D9D35B}"/>
                  </a:ext>
                </a:extLst>
              </p:cNvPr>
              <p:cNvSpPr txBox="1"/>
              <p:nvPr/>
            </p:nvSpPr>
            <p:spPr>
              <a:xfrm>
                <a:off x="977031"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2</m:t>
                          </m:r>
                        </m:sub>
                      </m:sSub>
                    </m:oMath>
                  </m:oMathPara>
                </a14:m>
                <a:endParaRPr lang="en-US" altLang="ja-JP" sz="1400" dirty="0"/>
              </a:p>
            </p:txBody>
          </p:sp>
        </mc:Choice>
        <mc:Fallback xmlns="">
          <p:sp>
            <p:nvSpPr>
              <p:cNvPr id="30" name="テキスト ボックス 29">
                <a:extLst>
                  <a:ext uri="{FF2B5EF4-FFF2-40B4-BE49-F238E27FC236}">
                    <a16:creationId xmlns:a16="http://schemas.microsoft.com/office/drawing/2014/main" id="{CBC7DBCA-D047-64B0-6006-7CBC93D9D35B}"/>
                  </a:ext>
                </a:extLst>
              </p:cNvPr>
              <p:cNvSpPr txBox="1">
                <a:spLocks noRot="1" noChangeAspect="1" noMove="1" noResize="1" noEditPoints="1" noAdjustHandles="1" noChangeArrowheads="1" noChangeShapeType="1" noTextEdit="1"/>
              </p:cNvSpPr>
              <p:nvPr/>
            </p:nvSpPr>
            <p:spPr>
              <a:xfrm>
                <a:off x="977031" y="4303638"/>
                <a:ext cx="418111" cy="307777"/>
              </a:xfrm>
              <a:prstGeom prst="rect">
                <a:avLst/>
              </a:prstGeom>
              <a:blipFill>
                <a:blip r:embed="rId3"/>
                <a:stretch>
                  <a:fillRect/>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99EBBB4F-60F4-2E67-E63B-FDC0AF23F2A7}"/>
              </a:ext>
            </a:extLst>
          </p:cNvPr>
          <p:cNvCxnSpPr/>
          <p:nvPr/>
        </p:nvCxnSpPr>
        <p:spPr>
          <a:xfrm flipV="1">
            <a:off x="3409345"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8787D1B-DDF7-C961-CFBC-F267E05787D0}"/>
              </a:ext>
            </a:extLst>
          </p:cNvPr>
          <p:cNvCxnSpPr>
            <a:cxnSpLocks/>
          </p:cNvCxnSpPr>
          <p:nvPr/>
        </p:nvCxnSpPr>
        <p:spPr>
          <a:xfrm flipV="1">
            <a:off x="3409392"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B0FA356-A6CA-58E7-66F9-3EB1C3416140}"/>
                  </a:ext>
                </a:extLst>
              </p:cNvPr>
              <p:cNvSpPr txBox="1"/>
              <p:nvPr/>
            </p:nvSpPr>
            <p:spPr>
              <a:xfrm>
                <a:off x="3901062" y="5025776"/>
                <a:ext cx="3455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1</m:t>
                          </m:r>
                        </m:sub>
                      </m:sSub>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AB0FA356-A6CA-58E7-66F9-3EB1C3416140}"/>
                  </a:ext>
                </a:extLst>
              </p:cNvPr>
              <p:cNvSpPr txBox="1">
                <a:spLocks noRot="1" noChangeAspect="1" noMove="1" noResize="1" noEditPoints="1" noAdjustHandles="1" noChangeArrowheads="1" noChangeShapeType="1" noTextEdit="1"/>
              </p:cNvSpPr>
              <p:nvPr/>
            </p:nvSpPr>
            <p:spPr>
              <a:xfrm>
                <a:off x="3901062" y="5025776"/>
                <a:ext cx="345546"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E312225-5CDB-85DC-429E-AE7739498A5E}"/>
                  </a:ext>
                </a:extLst>
              </p:cNvPr>
              <p:cNvSpPr txBox="1"/>
              <p:nvPr/>
            </p:nvSpPr>
            <p:spPr>
              <a:xfrm>
                <a:off x="3082056"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2</m:t>
                          </m:r>
                        </m:sub>
                      </m:sSub>
                    </m:oMath>
                  </m:oMathPara>
                </a14:m>
                <a:endParaRPr lang="en-US" altLang="ja-JP" sz="1400" dirty="0"/>
              </a:p>
            </p:txBody>
          </p:sp>
        </mc:Choice>
        <mc:Fallback xmlns="">
          <p:sp>
            <p:nvSpPr>
              <p:cNvPr id="35" name="テキスト ボックス 34">
                <a:extLst>
                  <a:ext uri="{FF2B5EF4-FFF2-40B4-BE49-F238E27FC236}">
                    <a16:creationId xmlns:a16="http://schemas.microsoft.com/office/drawing/2014/main" id="{9E312225-5CDB-85DC-429E-AE7739498A5E}"/>
                  </a:ext>
                </a:extLst>
              </p:cNvPr>
              <p:cNvSpPr txBox="1">
                <a:spLocks noRot="1" noChangeAspect="1" noMove="1" noResize="1" noEditPoints="1" noAdjustHandles="1" noChangeArrowheads="1" noChangeShapeType="1" noTextEdit="1"/>
              </p:cNvSpPr>
              <p:nvPr/>
            </p:nvSpPr>
            <p:spPr>
              <a:xfrm>
                <a:off x="3082056" y="4303638"/>
                <a:ext cx="418111" cy="307777"/>
              </a:xfrm>
              <a:prstGeom prst="rect">
                <a:avLst/>
              </a:prstGeom>
              <a:blipFill>
                <a:blip r:embed="rId5"/>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2682B6A-E043-DC45-0790-7AFAA52C4FD6}"/>
              </a:ext>
            </a:extLst>
          </p:cNvPr>
          <p:cNvSpPr txBox="1"/>
          <p:nvPr/>
        </p:nvSpPr>
        <p:spPr>
          <a:xfrm>
            <a:off x="3459626" y="3776368"/>
            <a:ext cx="1084471" cy="307777"/>
          </a:xfrm>
          <a:prstGeom prst="rect">
            <a:avLst/>
          </a:prstGeom>
          <a:noFill/>
        </p:spPr>
        <p:txBody>
          <a:bodyPr wrap="square" rtlCol="0">
            <a:spAutoFit/>
          </a:bodyPr>
          <a:lstStyle/>
          <a:p>
            <a:pPr algn="ctr"/>
            <a:r>
              <a:rPr lang="ja-JP" altLang="en-US" sz="1400" dirty="0"/>
              <a:t>離散空間</a:t>
            </a:r>
            <a:endParaRPr lang="en-US" altLang="ja-JP" sz="1400" dirty="0"/>
          </a:p>
        </p:txBody>
      </p:sp>
      <p:sp>
        <p:nvSpPr>
          <p:cNvPr id="37" name="矢印: 下 36">
            <a:extLst>
              <a:ext uri="{FF2B5EF4-FFF2-40B4-BE49-F238E27FC236}">
                <a16:creationId xmlns:a16="http://schemas.microsoft.com/office/drawing/2014/main" id="{301483BD-9CD7-7BBC-2A2F-1F8116AA63AB}"/>
              </a:ext>
            </a:extLst>
          </p:cNvPr>
          <p:cNvSpPr/>
          <p:nvPr/>
        </p:nvSpPr>
        <p:spPr>
          <a:xfrm>
            <a:off x="1771173" y="5326069"/>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DC3E235-0C60-01D9-83DC-85A1C72F74DD}"/>
              </a:ext>
            </a:extLst>
          </p:cNvPr>
          <p:cNvSpPr/>
          <p:nvPr/>
        </p:nvSpPr>
        <p:spPr>
          <a:xfrm>
            <a:off x="3852552" y="5337063"/>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5AB556A-9FF7-4482-3420-3A847147985F}"/>
              </a:ext>
            </a:extLst>
          </p:cNvPr>
          <p:cNvSpPr txBox="1"/>
          <p:nvPr/>
        </p:nvSpPr>
        <p:spPr>
          <a:xfrm>
            <a:off x="948987" y="477826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0" name="テキスト ボックス 39">
            <a:extLst>
              <a:ext uri="{FF2B5EF4-FFF2-40B4-BE49-F238E27FC236}">
                <a16:creationId xmlns:a16="http://schemas.microsoft.com/office/drawing/2014/main" id="{B2F7B298-234C-2115-B922-A8A127D6A7F6}"/>
              </a:ext>
            </a:extLst>
          </p:cNvPr>
          <p:cNvSpPr txBox="1"/>
          <p:nvPr/>
        </p:nvSpPr>
        <p:spPr>
          <a:xfrm>
            <a:off x="3095750" y="4817443"/>
            <a:ext cx="731949"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1" name="楕円 40">
            <a:extLst>
              <a:ext uri="{FF2B5EF4-FFF2-40B4-BE49-F238E27FC236}">
                <a16:creationId xmlns:a16="http://schemas.microsoft.com/office/drawing/2014/main" id="{27039F61-2E3F-A8F7-13BC-D4A1A558258A}"/>
              </a:ext>
            </a:extLst>
          </p:cNvPr>
          <p:cNvSpPr/>
          <p:nvPr/>
        </p:nvSpPr>
        <p:spPr>
          <a:xfrm>
            <a:off x="1879339" y="4460423"/>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楕円 41">
            <a:extLst>
              <a:ext uri="{FF2B5EF4-FFF2-40B4-BE49-F238E27FC236}">
                <a16:creationId xmlns:a16="http://schemas.microsoft.com/office/drawing/2014/main" id="{63C6F4BC-77B4-7CFE-BBA3-E4A52B40FD4B}"/>
              </a:ext>
            </a:extLst>
          </p:cNvPr>
          <p:cNvSpPr/>
          <p:nvPr/>
        </p:nvSpPr>
        <p:spPr>
          <a:xfrm>
            <a:off x="4219957" y="4724717"/>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BAE0F5A6-92A9-2B70-72B2-68A6ECD3DF68}"/>
              </a:ext>
            </a:extLst>
          </p:cNvPr>
          <p:cNvSpPr txBox="1"/>
          <p:nvPr/>
        </p:nvSpPr>
        <p:spPr>
          <a:xfrm>
            <a:off x="1896465" y="4535146"/>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4" name="テキスト ボックス 43">
            <a:extLst>
              <a:ext uri="{FF2B5EF4-FFF2-40B4-BE49-F238E27FC236}">
                <a16:creationId xmlns:a16="http://schemas.microsoft.com/office/drawing/2014/main" id="{0B930876-7765-ED16-74F1-2C2CBB1FBD32}"/>
              </a:ext>
            </a:extLst>
          </p:cNvPr>
          <p:cNvSpPr txBox="1"/>
          <p:nvPr/>
        </p:nvSpPr>
        <p:spPr>
          <a:xfrm>
            <a:off x="4348514" y="4647592"/>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5" name="テキスト ボックス 44">
            <a:extLst>
              <a:ext uri="{FF2B5EF4-FFF2-40B4-BE49-F238E27FC236}">
                <a16:creationId xmlns:a16="http://schemas.microsoft.com/office/drawing/2014/main" id="{843ED920-C686-484B-F78A-4F9C76091E82}"/>
              </a:ext>
            </a:extLst>
          </p:cNvPr>
          <p:cNvSpPr txBox="1"/>
          <p:nvPr/>
        </p:nvSpPr>
        <p:spPr>
          <a:xfrm>
            <a:off x="2208280" y="3958766"/>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p:sp>
        <p:nvSpPr>
          <p:cNvPr id="46" name="テキスト ボックス 45">
            <a:extLst>
              <a:ext uri="{FF2B5EF4-FFF2-40B4-BE49-F238E27FC236}">
                <a16:creationId xmlns:a16="http://schemas.microsoft.com/office/drawing/2014/main" id="{DF58764C-5C1E-718B-F4F7-B10E5ACC1334}"/>
              </a:ext>
            </a:extLst>
          </p:cNvPr>
          <p:cNvSpPr txBox="1"/>
          <p:nvPr/>
        </p:nvSpPr>
        <p:spPr>
          <a:xfrm>
            <a:off x="4322233" y="397710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8E6933D0-CE8E-6C7E-0ABE-BF377574CF84}"/>
                  </a:ext>
                </a:extLst>
              </p:cNvPr>
              <p:cNvSpPr txBox="1"/>
              <p:nvPr/>
            </p:nvSpPr>
            <p:spPr>
              <a:xfrm>
                <a:off x="3658528"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xmlns="">
          <p:sp>
            <p:nvSpPr>
              <p:cNvPr id="47" name="テキスト ボックス 46">
                <a:extLst>
                  <a:ext uri="{FF2B5EF4-FFF2-40B4-BE49-F238E27FC236}">
                    <a16:creationId xmlns:a16="http://schemas.microsoft.com/office/drawing/2014/main" id="{8E6933D0-CE8E-6C7E-0ABE-BF377574CF84}"/>
                  </a:ext>
                </a:extLst>
              </p:cNvPr>
              <p:cNvSpPr txBox="1">
                <a:spLocks noRot="1" noChangeAspect="1" noMove="1" noResize="1" noEditPoints="1" noAdjustHandles="1" noChangeArrowheads="1" noChangeShapeType="1" noTextEdit="1"/>
              </p:cNvSpPr>
              <p:nvPr/>
            </p:nvSpPr>
            <p:spPr>
              <a:xfrm>
                <a:off x="3658528" y="4979379"/>
                <a:ext cx="236013" cy="307777"/>
              </a:xfrm>
              <a:prstGeom prst="rect">
                <a:avLst/>
              </a:prstGeom>
              <a:blipFill>
                <a:blip r:embed="rId6"/>
                <a:stretch>
                  <a:fillRect l="-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4124FF9-D200-3E02-3B16-82666462D569}"/>
                  </a:ext>
                </a:extLst>
              </p:cNvPr>
              <p:cNvSpPr txBox="1"/>
              <p:nvPr/>
            </p:nvSpPr>
            <p:spPr>
              <a:xfrm>
                <a:off x="3239727" y="4616814"/>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xmlns="">
          <p:sp>
            <p:nvSpPr>
              <p:cNvPr id="48" name="テキスト ボックス 47">
                <a:extLst>
                  <a:ext uri="{FF2B5EF4-FFF2-40B4-BE49-F238E27FC236}">
                    <a16:creationId xmlns:a16="http://schemas.microsoft.com/office/drawing/2014/main" id="{34124FF9-D200-3E02-3B16-82666462D569}"/>
                  </a:ext>
                </a:extLst>
              </p:cNvPr>
              <p:cNvSpPr txBox="1">
                <a:spLocks noRot="1" noChangeAspect="1" noMove="1" noResize="1" noEditPoints="1" noAdjustHandles="1" noChangeArrowheads="1" noChangeShapeType="1" noTextEdit="1"/>
              </p:cNvSpPr>
              <p:nvPr/>
            </p:nvSpPr>
            <p:spPr>
              <a:xfrm>
                <a:off x="3239727" y="4616814"/>
                <a:ext cx="236013" cy="307777"/>
              </a:xfrm>
              <a:prstGeom prst="rect">
                <a:avLst/>
              </a:prstGeom>
              <a:blipFill>
                <a:blip r:embed="rId7"/>
                <a:stretch>
                  <a:fillRect l="-51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798CEB3-A31C-EE91-3623-D76404BED836}"/>
                  </a:ext>
                </a:extLst>
              </p:cNvPr>
              <p:cNvSpPr txBox="1"/>
              <p:nvPr/>
            </p:nvSpPr>
            <p:spPr>
              <a:xfrm>
                <a:off x="4198261"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xmlns="">
          <p:sp>
            <p:nvSpPr>
              <p:cNvPr id="49" name="テキスト ボックス 48">
                <a:extLst>
                  <a:ext uri="{FF2B5EF4-FFF2-40B4-BE49-F238E27FC236}">
                    <a16:creationId xmlns:a16="http://schemas.microsoft.com/office/drawing/2014/main" id="{C798CEB3-A31C-EE91-3623-D76404BED836}"/>
                  </a:ext>
                </a:extLst>
              </p:cNvPr>
              <p:cNvSpPr txBox="1">
                <a:spLocks noRot="1" noChangeAspect="1" noMove="1" noResize="1" noEditPoints="1" noAdjustHandles="1" noChangeArrowheads="1" noChangeShapeType="1" noTextEdit="1"/>
              </p:cNvSpPr>
              <p:nvPr/>
            </p:nvSpPr>
            <p:spPr>
              <a:xfrm>
                <a:off x="4198261" y="4979379"/>
                <a:ext cx="236013" cy="307777"/>
              </a:xfrm>
              <a:prstGeom prst="rect">
                <a:avLst/>
              </a:prstGeom>
              <a:blipFill>
                <a:blip r:embed="rId8"/>
                <a:stretch>
                  <a:fillRect l="-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6815F29-F1CF-2CD6-DC64-D7243C1E00C9}"/>
                  </a:ext>
                </a:extLst>
              </p:cNvPr>
              <p:cNvSpPr txBox="1"/>
              <p:nvPr/>
            </p:nvSpPr>
            <p:spPr>
              <a:xfrm>
                <a:off x="3239727" y="4081876"/>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06815F29-F1CF-2CD6-DC64-D7243C1E00C9}"/>
                  </a:ext>
                </a:extLst>
              </p:cNvPr>
              <p:cNvSpPr txBox="1">
                <a:spLocks noRot="1" noChangeAspect="1" noMove="1" noResize="1" noEditPoints="1" noAdjustHandles="1" noChangeArrowheads="1" noChangeShapeType="1" noTextEdit="1"/>
              </p:cNvSpPr>
              <p:nvPr/>
            </p:nvSpPr>
            <p:spPr>
              <a:xfrm>
                <a:off x="3239727" y="4081876"/>
                <a:ext cx="236013" cy="307777"/>
              </a:xfrm>
              <a:prstGeom prst="rect">
                <a:avLst/>
              </a:prstGeom>
              <a:blipFill>
                <a:blip r:embed="rId8"/>
                <a:stretch>
                  <a:fillRect l="-5128"/>
                </a:stretch>
              </a:blipFill>
            </p:spPr>
            <p:txBody>
              <a:bodyPr/>
              <a:lstStyle/>
              <a:p>
                <a:r>
                  <a:rPr lang="ja-JP" altLang="en-US">
                    <a:noFill/>
                  </a:rPr>
                  <a:t> </a:t>
                </a:r>
              </a:p>
            </p:txBody>
          </p:sp>
        </mc:Fallback>
      </mc:AlternateContent>
      <p:cxnSp>
        <p:nvCxnSpPr>
          <p:cNvPr id="51" name="直線コネクタ 50">
            <a:extLst>
              <a:ext uri="{FF2B5EF4-FFF2-40B4-BE49-F238E27FC236}">
                <a16:creationId xmlns:a16="http://schemas.microsoft.com/office/drawing/2014/main" id="{51E163B7-A34F-59A9-5A90-58565C0F7116}"/>
              </a:ext>
            </a:extLst>
          </p:cNvPr>
          <p:cNvCxnSpPr>
            <a:cxnSpLocks/>
          </p:cNvCxnSpPr>
          <p:nvPr/>
        </p:nvCxnSpPr>
        <p:spPr>
          <a:xfrm flipH="1">
            <a:off x="5351820" y="1929129"/>
            <a:ext cx="670494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F1214F0-5842-0329-64E3-DE63DBC5C050}"/>
              </a:ext>
            </a:extLst>
          </p:cNvPr>
          <p:cNvSpPr txBox="1"/>
          <p:nvPr/>
        </p:nvSpPr>
        <p:spPr>
          <a:xfrm>
            <a:off x="6347292" y="1517241"/>
            <a:ext cx="4837307" cy="369332"/>
          </a:xfrm>
          <a:prstGeom prst="rect">
            <a:avLst/>
          </a:prstGeom>
          <a:noFill/>
        </p:spPr>
        <p:txBody>
          <a:bodyPr wrap="square" rtlCol="0">
            <a:spAutoFit/>
          </a:bodyPr>
          <a:lstStyle/>
          <a:p>
            <a:pPr algn="ctr"/>
            <a:r>
              <a:rPr kumimoji="1" lang="ja-JP" altLang="en-US" dirty="0"/>
              <a:t>非凸に拡張した分枝限定法</a:t>
            </a:r>
          </a:p>
        </p:txBody>
      </p:sp>
      <p:pic>
        <p:nvPicPr>
          <p:cNvPr id="53" name="図 52">
            <a:extLst>
              <a:ext uri="{FF2B5EF4-FFF2-40B4-BE49-F238E27FC236}">
                <a16:creationId xmlns:a16="http://schemas.microsoft.com/office/drawing/2014/main" id="{5ED5DA2E-AC41-905B-6A87-AD20FA5AC924}"/>
              </a:ext>
            </a:extLst>
          </p:cNvPr>
          <p:cNvPicPr>
            <a:picLocks noChangeAspect="1"/>
          </p:cNvPicPr>
          <p:nvPr/>
        </p:nvPicPr>
        <p:blipFill>
          <a:blip r:embed="rId9"/>
          <a:stretch>
            <a:fillRect/>
          </a:stretch>
        </p:blipFill>
        <p:spPr>
          <a:xfrm>
            <a:off x="5777997" y="2548185"/>
            <a:ext cx="2730179" cy="1293945"/>
          </a:xfrm>
          <a:prstGeom prst="rect">
            <a:avLst/>
          </a:prstGeom>
        </p:spPr>
      </p:pic>
      <p:sp>
        <p:nvSpPr>
          <p:cNvPr id="54" name="テキスト ボックス 53">
            <a:extLst>
              <a:ext uri="{FF2B5EF4-FFF2-40B4-BE49-F238E27FC236}">
                <a16:creationId xmlns:a16="http://schemas.microsoft.com/office/drawing/2014/main" id="{BB85E653-74F9-4051-BFF0-414B02722984}"/>
              </a:ext>
            </a:extLst>
          </p:cNvPr>
          <p:cNvSpPr txBox="1"/>
          <p:nvPr/>
        </p:nvSpPr>
        <p:spPr>
          <a:xfrm>
            <a:off x="8615623" y="2949349"/>
            <a:ext cx="3263455" cy="584775"/>
          </a:xfrm>
          <a:prstGeom prst="rect">
            <a:avLst/>
          </a:prstGeom>
          <a:noFill/>
        </p:spPr>
        <p:txBody>
          <a:bodyPr wrap="square" rtlCol="0">
            <a:spAutoFit/>
          </a:bodyPr>
          <a:lstStyle/>
          <a:p>
            <a:pPr algn="ctr"/>
            <a:r>
              <a:rPr lang="ja-JP" altLang="en-US" sz="1600" dirty="0"/>
              <a:t>実行可能領域を分割し、</a:t>
            </a:r>
            <a:endParaRPr lang="en-US" altLang="ja-JP" sz="1600" dirty="0"/>
          </a:p>
          <a:p>
            <a:pPr algn="ctr"/>
            <a:r>
              <a:rPr lang="ja-JP" altLang="en-US" sz="1600" dirty="0"/>
              <a:t>各領域の最適解を組合せ的に求める</a:t>
            </a:r>
            <a:endParaRPr lang="en-US" altLang="ja-JP" sz="1600" dirty="0"/>
          </a:p>
        </p:txBody>
      </p:sp>
      <p:sp>
        <p:nvSpPr>
          <p:cNvPr id="57" name="テキスト ボックス 56">
            <a:extLst>
              <a:ext uri="{FF2B5EF4-FFF2-40B4-BE49-F238E27FC236}">
                <a16:creationId xmlns:a16="http://schemas.microsoft.com/office/drawing/2014/main" id="{0CF6DE96-322E-20D6-00EE-15C646CFB33A}"/>
              </a:ext>
            </a:extLst>
          </p:cNvPr>
          <p:cNvSpPr txBox="1"/>
          <p:nvPr/>
        </p:nvSpPr>
        <p:spPr>
          <a:xfrm>
            <a:off x="5477496" y="2030973"/>
            <a:ext cx="6579273" cy="338554"/>
          </a:xfrm>
          <a:prstGeom prst="rect">
            <a:avLst/>
          </a:prstGeom>
          <a:noFill/>
        </p:spPr>
        <p:txBody>
          <a:bodyPr wrap="square" rtlCol="0">
            <a:spAutoFit/>
          </a:bodyPr>
          <a:lstStyle/>
          <a:p>
            <a:pPr algn="ctr"/>
            <a:r>
              <a:rPr lang="ja-JP" altLang="en-US" sz="1600" dirty="0"/>
              <a:t>離散変数について</a:t>
            </a:r>
            <a:r>
              <a:rPr lang="en-US" altLang="ja-JP" sz="1600" dirty="0"/>
              <a:t>B&amp;B</a:t>
            </a:r>
            <a:r>
              <a:rPr lang="ja-JP" altLang="en-US" sz="1600" dirty="0"/>
              <a:t>で緩和し、凸緩和した部分連続問題を解く</a:t>
            </a:r>
            <a:endParaRPr lang="en-US" altLang="ja-JP" sz="1600" dirty="0"/>
          </a:p>
        </p:txBody>
      </p:sp>
      <p:sp>
        <p:nvSpPr>
          <p:cNvPr id="59" name="テキスト ボックス 58">
            <a:extLst>
              <a:ext uri="{FF2B5EF4-FFF2-40B4-BE49-F238E27FC236}">
                <a16:creationId xmlns:a16="http://schemas.microsoft.com/office/drawing/2014/main" id="{711C205E-A63C-3B3F-98A2-3912316608B4}"/>
              </a:ext>
            </a:extLst>
          </p:cNvPr>
          <p:cNvSpPr txBox="1"/>
          <p:nvPr/>
        </p:nvSpPr>
        <p:spPr>
          <a:xfrm>
            <a:off x="8514437" y="1220445"/>
            <a:ext cx="3721079" cy="307777"/>
          </a:xfrm>
          <a:prstGeom prst="rect">
            <a:avLst/>
          </a:prstGeom>
          <a:noFill/>
        </p:spPr>
        <p:txBody>
          <a:bodyPr wrap="square" rtlCol="0">
            <a:spAutoFit/>
          </a:bodyPr>
          <a:lstStyle/>
          <a:p>
            <a:pPr algn="ctr"/>
            <a:r>
              <a:rPr lang="en-US" altLang="ja-JP" sz="1400" dirty="0"/>
              <a:t>NTT</a:t>
            </a:r>
            <a:r>
              <a:rPr lang="ja-JP" altLang="en-US" sz="1400" dirty="0"/>
              <a:t>データ数理システム</a:t>
            </a:r>
            <a:r>
              <a:rPr lang="en-US" altLang="ja-JP" sz="1400" dirty="0"/>
              <a:t>NUOPT</a:t>
            </a:r>
            <a:r>
              <a:rPr lang="ja-JP" altLang="en-US" sz="1400" dirty="0"/>
              <a:t>の</a:t>
            </a:r>
            <a:r>
              <a:rPr lang="en-US" altLang="ja-JP" sz="1400" dirty="0"/>
              <a:t>global</a:t>
            </a:r>
            <a:r>
              <a:rPr lang="ja-JP" altLang="en-US" sz="1400" dirty="0"/>
              <a:t>を使用</a:t>
            </a:r>
            <a:endParaRPr lang="en-US" altLang="ja-JP" sz="1400" dirty="0"/>
          </a:p>
        </p:txBody>
      </p:sp>
      <p:sp>
        <p:nvSpPr>
          <p:cNvPr id="60" name="四角形: 角を丸くする 59">
            <a:extLst>
              <a:ext uri="{FF2B5EF4-FFF2-40B4-BE49-F238E27FC236}">
                <a16:creationId xmlns:a16="http://schemas.microsoft.com/office/drawing/2014/main" id="{83733133-AA8B-073F-339A-4CD3837AC168}"/>
              </a:ext>
            </a:extLst>
          </p:cNvPr>
          <p:cNvSpPr/>
          <p:nvPr/>
        </p:nvSpPr>
        <p:spPr>
          <a:xfrm>
            <a:off x="5351820" y="2470009"/>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離散変数の緩和</a:t>
            </a:r>
          </a:p>
        </p:txBody>
      </p:sp>
      <p:sp>
        <p:nvSpPr>
          <p:cNvPr id="61" name="四角形: 角を丸くする 60">
            <a:extLst>
              <a:ext uri="{FF2B5EF4-FFF2-40B4-BE49-F238E27FC236}">
                <a16:creationId xmlns:a16="http://schemas.microsoft.com/office/drawing/2014/main" id="{B1EAEF64-D5F1-982F-9AA0-02027D1FF71A}"/>
              </a:ext>
            </a:extLst>
          </p:cNvPr>
          <p:cNvSpPr/>
          <p:nvPr/>
        </p:nvSpPr>
        <p:spPr>
          <a:xfrm>
            <a:off x="5390590" y="3930256"/>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凸緩和</a:t>
            </a:r>
          </a:p>
        </p:txBody>
      </p:sp>
      <p:pic>
        <p:nvPicPr>
          <p:cNvPr id="62" name="図 61">
            <a:extLst>
              <a:ext uri="{FF2B5EF4-FFF2-40B4-BE49-F238E27FC236}">
                <a16:creationId xmlns:a16="http://schemas.microsoft.com/office/drawing/2014/main" id="{C5234BAA-E953-C0FD-9157-CC4A14855E9E}"/>
              </a:ext>
            </a:extLst>
          </p:cNvPr>
          <p:cNvPicPr>
            <a:picLocks noChangeAspect="1"/>
          </p:cNvPicPr>
          <p:nvPr/>
        </p:nvPicPr>
        <p:blipFill>
          <a:blip r:embed="rId10"/>
          <a:stretch>
            <a:fillRect/>
          </a:stretch>
        </p:blipFill>
        <p:spPr>
          <a:xfrm>
            <a:off x="6077831" y="4482698"/>
            <a:ext cx="1943440" cy="1781738"/>
          </a:xfrm>
          <a:prstGeom prst="rect">
            <a:avLst/>
          </a:prstGeom>
        </p:spPr>
      </p:pic>
      <p:sp>
        <p:nvSpPr>
          <p:cNvPr id="63" name="テキスト ボックス 62">
            <a:extLst>
              <a:ext uri="{FF2B5EF4-FFF2-40B4-BE49-F238E27FC236}">
                <a16:creationId xmlns:a16="http://schemas.microsoft.com/office/drawing/2014/main" id="{295CDF33-4764-9FBB-07BC-98644D994205}"/>
              </a:ext>
            </a:extLst>
          </p:cNvPr>
          <p:cNvSpPr txBox="1"/>
          <p:nvPr/>
        </p:nvSpPr>
        <p:spPr>
          <a:xfrm>
            <a:off x="5788842" y="4314782"/>
            <a:ext cx="2473783" cy="338554"/>
          </a:xfrm>
          <a:prstGeom prst="rect">
            <a:avLst/>
          </a:prstGeom>
          <a:noFill/>
        </p:spPr>
        <p:txBody>
          <a:bodyPr wrap="square" rtlCol="0">
            <a:spAutoFit/>
          </a:bodyPr>
          <a:lstStyle/>
          <a:p>
            <a:pPr algn="ctr"/>
            <a:r>
              <a:rPr lang="en-US" altLang="ja-JP" sz="1600" dirty="0"/>
              <a:t>1. under / over-estimate</a:t>
            </a:r>
          </a:p>
        </p:txBody>
      </p:sp>
      <p:sp>
        <p:nvSpPr>
          <p:cNvPr id="64" name="テキスト ボックス 63">
            <a:extLst>
              <a:ext uri="{FF2B5EF4-FFF2-40B4-BE49-F238E27FC236}">
                <a16:creationId xmlns:a16="http://schemas.microsoft.com/office/drawing/2014/main" id="{BC52F8F2-0F31-8F5C-815B-C02A5603CF88}"/>
              </a:ext>
            </a:extLst>
          </p:cNvPr>
          <p:cNvSpPr txBox="1"/>
          <p:nvPr/>
        </p:nvSpPr>
        <p:spPr>
          <a:xfrm>
            <a:off x="8765945" y="4334883"/>
            <a:ext cx="2199584" cy="338554"/>
          </a:xfrm>
          <a:prstGeom prst="rect">
            <a:avLst/>
          </a:prstGeom>
          <a:noFill/>
        </p:spPr>
        <p:txBody>
          <a:bodyPr wrap="square" rtlCol="0">
            <a:spAutoFit/>
          </a:bodyPr>
          <a:lstStyle/>
          <a:p>
            <a:pPr algn="ctr"/>
            <a:r>
              <a:rPr lang="en-US" altLang="ja-JP" sz="1600" dirty="0"/>
              <a:t>2. </a:t>
            </a:r>
            <a:r>
              <a:rPr lang="ja-JP" altLang="en-US" sz="1600" dirty="0"/>
              <a:t>凸関数の合成で表現</a:t>
            </a:r>
            <a:endParaRPr lang="en-US" altLang="ja-JP" sz="1600" dirty="0"/>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E8194AA-8AE7-2302-BDB2-50833CBC473E}"/>
                  </a:ext>
                </a:extLst>
              </p:cNvPr>
              <p:cNvSpPr txBox="1"/>
              <p:nvPr/>
            </p:nvSpPr>
            <p:spPr>
              <a:xfrm>
                <a:off x="8508176" y="5667702"/>
                <a:ext cx="1125575"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rPr>
                        <m:t>𝑓</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2</m:t>
                          </m:r>
                        </m:sub>
                      </m:sSub>
                    </m:oMath>
                  </m:oMathPara>
                </a14:m>
                <a:endParaRPr lang="en-US" altLang="ja-JP" sz="1600" dirty="0"/>
              </a:p>
            </p:txBody>
          </p:sp>
        </mc:Choice>
        <mc:Fallback xmlns="">
          <p:sp>
            <p:nvSpPr>
              <p:cNvPr id="65" name="テキスト ボックス 64">
                <a:extLst>
                  <a:ext uri="{FF2B5EF4-FFF2-40B4-BE49-F238E27FC236}">
                    <a16:creationId xmlns:a16="http://schemas.microsoft.com/office/drawing/2014/main" id="{DE8194AA-8AE7-2302-BDB2-50833CBC473E}"/>
                  </a:ext>
                </a:extLst>
              </p:cNvPr>
              <p:cNvSpPr txBox="1">
                <a:spLocks noRot="1" noChangeAspect="1" noMove="1" noResize="1" noEditPoints="1" noAdjustHandles="1" noChangeArrowheads="1" noChangeShapeType="1" noTextEdit="1"/>
              </p:cNvSpPr>
              <p:nvPr/>
            </p:nvSpPr>
            <p:spPr>
              <a:xfrm>
                <a:off x="8508176" y="5667702"/>
                <a:ext cx="1125575" cy="338554"/>
              </a:xfrm>
              <a:prstGeom prst="rect">
                <a:avLst/>
              </a:prstGeom>
              <a:blipFill>
                <a:blip r:embed="rId11"/>
                <a:stretch>
                  <a:fillRect l="-543"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4F4D1E2-A1E3-678F-EE55-D31B6AC96F0D}"/>
                  </a:ext>
                </a:extLst>
              </p:cNvPr>
              <p:cNvSpPr txBox="1"/>
              <p:nvPr/>
            </p:nvSpPr>
            <p:spPr>
              <a:xfrm>
                <a:off x="8521982" y="4721062"/>
                <a:ext cx="2223538"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𝑓</m:t>
                      </m:r>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r>
                        <a:rPr lang="en-US" altLang="ja-JP" sz="1600" i="1">
                          <a:latin typeface="Cambria Math" panose="02040503050406030204" pitchFamily="18" charset="0"/>
                          <a:ea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b="1" dirty="0"/>
              </a:p>
            </p:txBody>
          </p:sp>
        </mc:Choice>
        <mc:Fallback xmlns="">
          <p:sp>
            <p:nvSpPr>
              <p:cNvPr id="66" name="テキスト ボックス 65">
                <a:extLst>
                  <a:ext uri="{FF2B5EF4-FFF2-40B4-BE49-F238E27FC236}">
                    <a16:creationId xmlns:a16="http://schemas.microsoft.com/office/drawing/2014/main" id="{B4F4D1E2-A1E3-678F-EE55-D31B6AC96F0D}"/>
                  </a:ext>
                </a:extLst>
              </p:cNvPr>
              <p:cNvSpPr txBox="1">
                <a:spLocks noRot="1" noChangeAspect="1" noMove="1" noResize="1" noEditPoints="1" noAdjustHandles="1" noChangeArrowheads="1" noChangeShapeType="1" noTextEdit="1"/>
              </p:cNvSpPr>
              <p:nvPr/>
            </p:nvSpPr>
            <p:spPr>
              <a:xfrm>
                <a:off x="8521982" y="4721062"/>
                <a:ext cx="2223538" cy="338554"/>
              </a:xfrm>
              <a:prstGeom prst="rect">
                <a:avLst/>
              </a:prstGeom>
              <a:blipFill>
                <a:blip r:embed="rId12"/>
                <a:stretch>
                  <a:fillRect l="-274" b="-10714"/>
                </a:stretch>
              </a:blipFill>
            </p:spPr>
            <p:txBody>
              <a:bodyPr/>
              <a:lstStyle/>
              <a:p>
                <a:r>
                  <a:rPr lang="ja-JP" altLang="en-US">
                    <a:noFill/>
                  </a:rPr>
                  <a:t> </a:t>
                </a:r>
              </a:p>
            </p:txBody>
          </p:sp>
        </mc:Fallback>
      </mc:AlternateContent>
      <p:sp>
        <p:nvSpPr>
          <p:cNvPr id="67" name="右矢印 21">
            <a:extLst>
              <a:ext uri="{FF2B5EF4-FFF2-40B4-BE49-F238E27FC236}">
                <a16:creationId xmlns:a16="http://schemas.microsoft.com/office/drawing/2014/main" id="{4DE75E0C-35F9-5CC4-2B17-236D4F6442BE}"/>
              </a:ext>
            </a:extLst>
          </p:cNvPr>
          <p:cNvSpPr/>
          <p:nvPr/>
        </p:nvSpPr>
        <p:spPr>
          <a:xfrm rot="16200000" flipH="1">
            <a:off x="8526615" y="5281392"/>
            <a:ext cx="556315" cy="29670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5FA85BA-3FD7-D178-1C5B-58E0DD873973}"/>
                  </a:ext>
                </a:extLst>
              </p:cNvPr>
              <p:cNvSpPr txBox="1"/>
              <p:nvPr/>
            </p:nvSpPr>
            <p:spPr>
              <a:xfrm>
                <a:off x="9637018" y="5041468"/>
                <a:ext cx="1367858"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oMath>
                  </m:oMathPara>
                </a14:m>
                <a:endParaRPr lang="en-US" altLang="ja-JP" sz="1600" dirty="0"/>
              </a:p>
            </p:txBody>
          </p:sp>
        </mc:Choice>
        <mc:Fallback xmlns="">
          <p:sp>
            <p:nvSpPr>
              <p:cNvPr id="68" name="テキスト ボックス 67">
                <a:extLst>
                  <a:ext uri="{FF2B5EF4-FFF2-40B4-BE49-F238E27FC236}">
                    <a16:creationId xmlns:a16="http://schemas.microsoft.com/office/drawing/2014/main" id="{F5FA85BA-3FD7-D178-1C5B-58E0DD873973}"/>
                  </a:ext>
                </a:extLst>
              </p:cNvPr>
              <p:cNvSpPr txBox="1">
                <a:spLocks noRot="1" noChangeAspect="1" noMove="1" noResize="1" noEditPoints="1" noAdjustHandles="1" noChangeArrowheads="1" noChangeShapeType="1" noTextEdit="1"/>
              </p:cNvSpPr>
              <p:nvPr/>
            </p:nvSpPr>
            <p:spPr>
              <a:xfrm>
                <a:off x="9637018" y="5041468"/>
                <a:ext cx="1367858" cy="338554"/>
              </a:xfrm>
              <a:prstGeom prst="rect">
                <a:avLst/>
              </a:prstGeom>
              <a:blipFill>
                <a:blip r:embed="rId13"/>
                <a:stretch>
                  <a:fillRect b="-5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6A4A0E01-689F-26DB-3AC3-A8704907DCB9}"/>
                  </a:ext>
                </a:extLst>
              </p:cNvPr>
              <p:cNvSpPr txBox="1"/>
              <p:nvPr/>
            </p:nvSpPr>
            <p:spPr>
              <a:xfrm>
                <a:off x="9640134" y="5386499"/>
                <a:ext cx="1430165"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𝑧</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dirty="0"/>
              </a:p>
            </p:txBody>
          </p:sp>
        </mc:Choice>
        <mc:Fallback xmlns="">
          <p:sp>
            <p:nvSpPr>
              <p:cNvPr id="69" name="テキスト ボックス 68">
                <a:extLst>
                  <a:ext uri="{FF2B5EF4-FFF2-40B4-BE49-F238E27FC236}">
                    <a16:creationId xmlns:a16="http://schemas.microsoft.com/office/drawing/2014/main" id="{6A4A0E01-689F-26DB-3AC3-A8704907DCB9}"/>
                  </a:ext>
                </a:extLst>
              </p:cNvPr>
              <p:cNvSpPr txBox="1">
                <a:spLocks noRot="1" noChangeAspect="1" noMove="1" noResize="1" noEditPoints="1" noAdjustHandles="1" noChangeArrowheads="1" noChangeShapeType="1" noTextEdit="1"/>
              </p:cNvSpPr>
              <p:nvPr/>
            </p:nvSpPr>
            <p:spPr>
              <a:xfrm>
                <a:off x="9640134" y="5386499"/>
                <a:ext cx="1430165" cy="338554"/>
              </a:xfrm>
              <a:prstGeom prst="rect">
                <a:avLst/>
              </a:prstGeom>
              <a:blipFill>
                <a:blip r:embed="rId14"/>
                <a:stretch>
                  <a:fillRect b="-12727"/>
                </a:stretch>
              </a:blipFill>
            </p:spPr>
            <p:txBody>
              <a:bodyPr/>
              <a:lstStyle/>
              <a:p>
                <a:r>
                  <a:rPr lang="ja-JP" altLang="en-US">
                    <a:noFill/>
                  </a:rPr>
                  <a:t> </a:t>
                </a:r>
              </a:p>
            </p:txBody>
          </p:sp>
        </mc:Fallback>
      </mc:AlternateContent>
      <p:sp>
        <p:nvSpPr>
          <p:cNvPr id="70" name="テキスト ボックス 69">
            <a:extLst>
              <a:ext uri="{FF2B5EF4-FFF2-40B4-BE49-F238E27FC236}">
                <a16:creationId xmlns:a16="http://schemas.microsoft.com/office/drawing/2014/main" id="{A2E1B416-1393-ED11-F630-CF7FB41AA54E}"/>
              </a:ext>
            </a:extLst>
          </p:cNvPr>
          <p:cNvSpPr txBox="1"/>
          <p:nvPr/>
        </p:nvSpPr>
        <p:spPr>
          <a:xfrm>
            <a:off x="9030254" y="5213480"/>
            <a:ext cx="731443" cy="373885"/>
          </a:xfrm>
          <a:prstGeom prst="rect">
            <a:avLst/>
          </a:prstGeom>
          <a:noFill/>
        </p:spPr>
        <p:txBody>
          <a:bodyPr wrap="square" rtlCol="0">
            <a:spAutoFit/>
          </a:bodyPr>
          <a:lstStyle/>
          <a:p>
            <a:pPr algn="ctr"/>
            <a:r>
              <a:rPr lang="ja-JP" altLang="en-US" dirty="0"/>
              <a:t>制約</a:t>
            </a:r>
            <a:endParaRPr lang="en-US" altLang="ja-JP" dirty="0"/>
          </a:p>
        </p:txBody>
      </p:sp>
      <p:sp>
        <p:nvSpPr>
          <p:cNvPr id="71" name="テキスト ボックス 70">
            <a:extLst>
              <a:ext uri="{FF2B5EF4-FFF2-40B4-BE49-F238E27FC236}">
                <a16:creationId xmlns:a16="http://schemas.microsoft.com/office/drawing/2014/main" id="{96BDB3C6-258B-ABD2-2CF4-D760C1F96DBE}"/>
              </a:ext>
            </a:extLst>
          </p:cNvPr>
          <p:cNvSpPr txBox="1"/>
          <p:nvPr/>
        </p:nvSpPr>
        <p:spPr>
          <a:xfrm>
            <a:off x="10850911" y="5216045"/>
            <a:ext cx="815858" cy="373885"/>
          </a:xfrm>
          <a:prstGeom prst="rect">
            <a:avLst/>
          </a:prstGeom>
          <a:noFill/>
        </p:spPr>
        <p:txBody>
          <a:bodyPr wrap="square" rtlCol="0">
            <a:spAutoFit/>
          </a:bodyPr>
          <a:lstStyle/>
          <a:p>
            <a:pPr algn="ctr"/>
            <a:r>
              <a:rPr lang="ja-JP" altLang="en-US" dirty="0"/>
              <a:t>を課す</a:t>
            </a:r>
            <a:endParaRPr lang="en-US" altLang="ja-JP" dirty="0"/>
          </a:p>
        </p:txBody>
      </p:sp>
    </p:spTree>
    <p:extLst>
      <p:ext uri="{BB962C8B-B14F-4D97-AF65-F5344CB8AC3E}">
        <p14:creationId xmlns:p14="http://schemas.microsoft.com/office/powerpoint/2010/main" val="422338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70E4E-982B-98E5-CAB4-7255315FF73B}"/>
              </a:ext>
            </a:extLst>
          </p:cNvPr>
          <p:cNvSpPr>
            <a:spLocks noGrp="1"/>
          </p:cNvSpPr>
          <p:nvPr>
            <p:ph type="title"/>
          </p:nvPr>
        </p:nvSpPr>
        <p:spPr/>
        <p:txBody>
          <a:bodyPr/>
          <a:lstStyle/>
          <a:p>
            <a:r>
              <a:rPr kumimoji="1" lang="ja-JP" altLang="en-US" dirty="0"/>
              <a:t>共同研究クローズ報告会</a:t>
            </a:r>
          </a:p>
        </p:txBody>
      </p:sp>
      <p:sp>
        <p:nvSpPr>
          <p:cNvPr id="3" name="スライド番号プレースホルダー 2">
            <a:extLst>
              <a:ext uri="{FF2B5EF4-FFF2-40B4-BE49-F238E27FC236}">
                <a16:creationId xmlns:a16="http://schemas.microsoft.com/office/drawing/2014/main" id="{5B816715-6618-0355-33B6-31C85EFF3D4C}"/>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F9B7FDD5-D2FD-527F-23E8-F02C384B1D60}"/>
              </a:ext>
            </a:extLst>
          </p:cNvPr>
          <p:cNvSpPr>
            <a:spLocks noGrp="1"/>
          </p:cNvSpPr>
          <p:nvPr>
            <p:ph type="body" sz="quarter" idx="13"/>
          </p:nvPr>
        </p:nvSpPr>
        <p:spPr/>
        <p:txBody>
          <a:bodyPr/>
          <a:lstStyle/>
          <a:p>
            <a:r>
              <a:rPr kumimoji="1" lang="ja-JP" altLang="en-US" dirty="0"/>
              <a:t>共同研究の概要</a:t>
            </a:r>
            <a:endParaRPr kumimoji="1" lang="en-US" altLang="ja-JP" dirty="0"/>
          </a:p>
          <a:p>
            <a:r>
              <a:rPr lang="ja-JP" altLang="en-US" dirty="0"/>
              <a:t>共同研究の成果</a:t>
            </a:r>
            <a:endParaRPr lang="en-US" altLang="ja-JP" dirty="0"/>
          </a:p>
          <a:p>
            <a:r>
              <a:rPr kumimoji="1" lang="ja-JP" altLang="en-US" dirty="0"/>
              <a:t>共同研究の外部発表</a:t>
            </a:r>
            <a:endParaRPr kumimoji="1" lang="en-US" altLang="ja-JP" dirty="0"/>
          </a:p>
          <a:p>
            <a:r>
              <a:rPr lang="ja-JP" altLang="en-US" dirty="0"/>
              <a:t>契約書と今後の活動</a:t>
            </a:r>
            <a:endParaRPr kumimoji="1" lang="ja-JP" altLang="en-US" dirty="0"/>
          </a:p>
        </p:txBody>
      </p:sp>
    </p:spTree>
    <p:extLst>
      <p:ext uri="{BB962C8B-B14F-4D97-AF65-F5344CB8AC3E}">
        <p14:creationId xmlns:p14="http://schemas.microsoft.com/office/powerpoint/2010/main" val="3390862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pic>
        <p:nvPicPr>
          <p:cNvPr id="12" name="図 11" descr="グラフ, 等高線グラフ&#10;&#10;自動的に生成された説明">
            <a:extLst>
              <a:ext uri="{FF2B5EF4-FFF2-40B4-BE49-F238E27FC236}">
                <a16:creationId xmlns:a16="http://schemas.microsoft.com/office/drawing/2014/main" id="{DD00B0B7-9020-B266-C6EA-3BDB1394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2" y="2113380"/>
            <a:ext cx="2671431" cy="2009401"/>
          </a:xfrm>
          <a:prstGeom prst="rect">
            <a:avLst/>
          </a:prstGeom>
        </p:spPr>
      </p:pic>
      <p:pic>
        <p:nvPicPr>
          <p:cNvPr id="25" name="図 24" descr="ダイアグラム&#10;&#10;自動的に生成された説明">
            <a:extLst>
              <a:ext uri="{FF2B5EF4-FFF2-40B4-BE49-F238E27FC236}">
                <a16:creationId xmlns:a16="http://schemas.microsoft.com/office/drawing/2014/main" id="{4FE3CD97-7A64-02AF-B1BD-BF4AC3B62CF5}"/>
              </a:ext>
            </a:extLst>
          </p:cNvPr>
          <p:cNvPicPr>
            <a:picLocks noChangeAspect="1"/>
          </p:cNvPicPr>
          <p:nvPr/>
        </p:nvPicPr>
        <p:blipFill rotWithShape="1">
          <a:blip r:embed="rId3">
            <a:extLst>
              <a:ext uri="{28A0092B-C50C-407E-A947-70E740481C1C}">
                <a14:useLocalDpi xmlns:a14="http://schemas.microsoft.com/office/drawing/2010/main" val="0"/>
              </a:ext>
            </a:extLst>
          </a:blip>
          <a:srcRect l="11437" b="5859"/>
          <a:stretch/>
        </p:blipFill>
        <p:spPr>
          <a:xfrm>
            <a:off x="1023524" y="4076067"/>
            <a:ext cx="2002669" cy="1962783"/>
          </a:xfrm>
          <a:prstGeom prst="rect">
            <a:avLst/>
          </a:prstGeom>
        </p:spPr>
      </p:pic>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非凸の目的関数の一部の変数をバイナリ変数に置換した。</a:t>
            </a:r>
            <a:endParaRPr lang="en-US" altLang="ja-JP" sz="28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27CCD68-5A12-E689-BE90-4D453DEB355D}"/>
                  </a:ext>
                </a:extLst>
              </p:cNvPr>
              <p:cNvSpPr txBox="1"/>
              <p:nvPr/>
            </p:nvSpPr>
            <p:spPr>
              <a:xfrm>
                <a:off x="1129422" y="1592561"/>
                <a:ext cx="4204577" cy="369332"/>
              </a:xfrm>
              <a:prstGeom prst="rect">
                <a:avLst/>
              </a:prstGeom>
              <a:noFill/>
            </p:spPr>
            <p:txBody>
              <a:bodyPr wrap="square" rtlCol="0">
                <a:spAutoFit/>
              </a:bodyPr>
              <a:lstStyle/>
              <a:p>
                <a:pPr algn="ctr"/>
                <a:r>
                  <a:rPr kumimoji="1" lang="en-US" altLang="ja-JP" dirty="0"/>
                  <a:t>1. </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𝑁</m:t>
                        </m:r>
                      </m:sup>
                    </m:sSup>
                    <m:r>
                      <m:rPr>
                        <m:sty m:val="p"/>
                      </m:rPr>
                      <a:rPr kumimoji="1" lang="en-US" altLang="ja-JP" b="0" i="0" smtClean="0">
                        <a:latin typeface="Cambria Math" panose="02040503050406030204" pitchFamily="18" charset="0"/>
                      </a:rPr>
                      <m:t>minima</m:t>
                    </m:r>
                  </m:oMath>
                </a14:m>
                <a:r>
                  <a:rPr kumimoji="1" lang="ja-JP" altLang="en-US" dirty="0"/>
                  <a:t>関数</a:t>
                </a:r>
                <a:r>
                  <a:rPr kumimoji="1" lang="ja-JP" altLang="en-US" sz="1600" dirty="0"/>
                  <a:t>（これを</a:t>
                </a:r>
                <a14:m>
                  <m:oMath xmlns:m="http://schemas.openxmlformats.org/officeDocument/2006/math">
                    <m:r>
                      <a:rPr kumimoji="1" lang="en-US" altLang="ja-JP" sz="1600" i="1">
                        <a:latin typeface="Cambria Math" panose="02040503050406030204" pitchFamily="18" charset="0"/>
                      </a:rPr>
                      <m:t>𝑁</m:t>
                    </m:r>
                  </m:oMath>
                </a14:m>
                <a:r>
                  <a:rPr kumimoji="1" lang="ja-JP" altLang="en-US" sz="1600" dirty="0"/>
                  <a:t>で割った関数）</a:t>
                </a:r>
              </a:p>
            </p:txBody>
          </p:sp>
        </mc:Choice>
        <mc:Fallback xmlns="">
          <p:sp>
            <p:nvSpPr>
              <p:cNvPr id="27" name="テキスト ボックス 26">
                <a:extLst>
                  <a:ext uri="{FF2B5EF4-FFF2-40B4-BE49-F238E27FC236}">
                    <a16:creationId xmlns:a16="http://schemas.microsoft.com/office/drawing/2014/main" id="{827CCD68-5A12-E689-BE90-4D453DEB355D}"/>
                  </a:ext>
                </a:extLst>
              </p:cNvPr>
              <p:cNvSpPr txBox="1">
                <a:spLocks noRot="1" noChangeAspect="1" noMove="1" noResize="1" noEditPoints="1" noAdjustHandles="1" noChangeArrowheads="1" noChangeShapeType="1" noTextEdit="1"/>
              </p:cNvSpPr>
              <p:nvPr/>
            </p:nvSpPr>
            <p:spPr>
              <a:xfrm>
                <a:off x="1129422" y="1592561"/>
                <a:ext cx="4204577" cy="369332"/>
              </a:xfrm>
              <a:prstGeom prst="rect">
                <a:avLst/>
              </a:prstGeom>
              <a:blipFill>
                <a:blip r:embed="rId4"/>
                <a:stretch>
                  <a:fillRect t="-8197" b="-2623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57CD79B-0582-4EE3-FC12-B689AE359D6B}"/>
              </a:ext>
            </a:extLst>
          </p:cNvPr>
          <p:cNvSpPr txBox="1"/>
          <p:nvPr/>
        </p:nvSpPr>
        <p:spPr>
          <a:xfrm>
            <a:off x="317233" y="2182030"/>
            <a:ext cx="957318" cy="338554"/>
          </a:xfrm>
          <a:prstGeom prst="rect">
            <a:avLst/>
          </a:prstGeom>
          <a:noFill/>
        </p:spPr>
        <p:txBody>
          <a:bodyPr wrap="square" rtlCol="0">
            <a:spAutoFit/>
          </a:bodyPr>
          <a:lstStyle/>
          <a:p>
            <a:pPr algn="ctr"/>
            <a:r>
              <a:rPr kumimoji="1" lang="ja-JP" altLang="en-US" sz="1600" dirty="0"/>
              <a:t>概形図</a:t>
            </a:r>
          </a:p>
        </p:txBody>
      </p:sp>
      <p:sp>
        <p:nvSpPr>
          <p:cNvPr id="30" name="テキスト ボックス 29">
            <a:extLst>
              <a:ext uri="{FF2B5EF4-FFF2-40B4-BE49-F238E27FC236}">
                <a16:creationId xmlns:a16="http://schemas.microsoft.com/office/drawing/2014/main" id="{6E2086DA-405F-CD19-FB9F-77159CD248EC}"/>
              </a:ext>
            </a:extLst>
          </p:cNvPr>
          <p:cNvSpPr txBox="1"/>
          <p:nvPr/>
        </p:nvSpPr>
        <p:spPr>
          <a:xfrm>
            <a:off x="7907113" y="1592561"/>
            <a:ext cx="2131237" cy="369332"/>
          </a:xfrm>
          <a:prstGeom prst="rect">
            <a:avLst/>
          </a:prstGeom>
          <a:noFill/>
        </p:spPr>
        <p:txBody>
          <a:bodyPr wrap="square" rtlCol="0">
            <a:spAutoFit/>
          </a:bodyPr>
          <a:lstStyle/>
          <a:p>
            <a:pPr algn="ctr"/>
            <a:r>
              <a:rPr kumimoji="1" lang="en-US" altLang="ja-JP" dirty="0"/>
              <a:t>2. </a:t>
            </a:r>
            <a:r>
              <a:rPr kumimoji="1" lang="en-US" altLang="ja-JP" dirty="0" err="1"/>
              <a:t>Griewank</a:t>
            </a:r>
            <a:r>
              <a:rPr kumimoji="1" lang="ja-JP" altLang="en-US" dirty="0"/>
              <a:t>関数</a:t>
            </a:r>
          </a:p>
        </p:txBody>
      </p:sp>
      <p:cxnSp>
        <p:nvCxnSpPr>
          <p:cNvPr id="31" name="直線コネクタ 30">
            <a:extLst>
              <a:ext uri="{FF2B5EF4-FFF2-40B4-BE49-F238E27FC236}">
                <a16:creationId xmlns:a16="http://schemas.microsoft.com/office/drawing/2014/main" id="{CE653077-A3BE-37D1-E7AF-5F70920BAF46}"/>
              </a:ext>
            </a:extLst>
          </p:cNvPr>
          <p:cNvCxnSpPr>
            <a:cxnSpLocks/>
          </p:cNvCxnSpPr>
          <p:nvPr/>
        </p:nvCxnSpPr>
        <p:spPr>
          <a:xfrm flipH="1" flipV="1">
            <a:off x="635978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CEDD740-1B87-B231-5AFC-0143623FE5D7}"/>
              </a:ext>
            </a:extLst>
          </p:cNvPr>
          <p:cNvCxnSpPr>
            <a:cxnSpLocks/>
          </p:cNvCxnSpPr>
          <p:nvPr/>
        </p:nvCxnSpPr>
        <p:spPr>
          <a:xfrm flipH="1" flipV="1">
            <a:off x="69449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F78617C-34E6-F3BB-2A7A-20D91D77B5AC}"/>
                  </a:ext>
                </a:extLst>
              </p:cNvPr>
              <p:cNvSpPr txBox="1"/>
              <p:nvPr/>
            </p:nvSpPr>
            <p:spPr>
              <a:xfrm>
                <a:off x="3649972" y="2852907"/>
                <a:ext cx="2101377" cy="4956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2</m:t>
                              </m:r>
                            </m:e>
                            <m:sup>
                              <m:r>
                                <a:rPr kumimoji="1" lang="en-US" altLang="ja-JP" sz="1400" i="1">
                                  <a:latin typeface="Cambria Math" panose="02040503050406030204" pitchFamily="18" charset="0"/>
                                </a:rPr>
                                <m:t>𝑁</m:t>
                              </m:r>
                            </m:sup>
                          </m:sSup>
                          <m:r>
                            <m:rPr>
                              <m:sty m:val="p"/>
                            </m:rPr>
                            <a:rPr kumimoji="1" lang="en-US" altLang="ja-JP" sz="1400" i="0">
                              <a:latin typeface="Cambria Math" panose="02040503050406030204" pitchFamily="18" charset="0"/>
                            </a:rPr>
                            <m:t>minima</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FF78617C-34E6-F3BB-2A7A-20D91D77B5AC}"/>
                  </a:ext>
                </a:extLst>
              </p:cNvPr>
              <p:cNvSpPr txBox="1">
                <a:spLocks noRot="1" noChangeAspect="1" noMove="1" noResize="1" noEditPoints="1" noAdjustHandles="1" noChangeArrowheads="1" noChangeShapeType="1" noTextEdit="1"/>
              </p:cNvSpPr>
              <p:nvPr/>
            </p:nvSpPr>
            <p:spPr>
              <a:xfrm>
                <a:off x="3649972" y="2852907"/>
                <a:ext cx="2101377" cy="495649"/>
              </a:xfrm>
              <a:prstGeom prst="rect">
                <a:avLst/>
              </a:prstGeom>
              <a:blipFill>
                <a:blip r:embed="rId5"/>
                <a:stretch>
                  <a:fillRect b="-1235"/>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05348BC-29FD-A280-265F-04D6E31BBD6E}"/>
              </a:ext>
            </a:extLst>
          </p:cNvPr>
          <p:cNvSpPr txBox="1"/>
          <p:nvPr/>
        </p:nvSpPr>
        <p:spPr>
          <a:xfrm>
            <a:off x="3378566" y="2586978"/>
            <a:ext cx="1377546"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目的関数</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FA8DB1D-B7EC-1E04-9F28-CD8EF5C072A6}"/>
                  </a:ext>
                </a:extLst>
              </p:cNvPr>
              <p:cNvSpPr txBox="1"/>
              <p:nvPr/>
            </p:nvSpPr>
            <p:spPr>
              <a:xfrm>
                <a:off x="3649972" y="4327998"/>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2.903534027771177</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AFA8DB1D-B7EC-1E04-9F28-CD8EF5C072A6}"/>
                  </a:ext>
                </a:extLst>
              </p:cNvPr>
              <p:cNvSpPr txBox="1">
                <a:spLocks noRot="1" noChangeAspect="1" noMove="1" noResize="1" noEditPoints="1" noAdjustHandles="1" noChangeArrowheads="1" noChangeShapeType="1" noTextEdit="1"/>
              </p:cNvSpPr>
              <p:nvPr/>
            </p:nvSpPr>
            <p:spPr>
              <a:xfrm>
                <a:off x="3649972" y="4327998"/>
                <a:ext cx="2487258" cy="307777"/>
              </a:xfrm>
              <a:prstGeom prst="rect">
                <a:avLst/>
              </a:prstGeom>
              <a:blipFill>
                <a:blip r:embed="rId6"/>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762FCAAE-5629-01C8-38F1-1E22AD07F6EE}"/>
              </a:ext>
            </a:extLst>
          </p:cNvPr>
          <p:cNvSpPr txBox="1"/>
          <p:nvPr/>
        </p:nvSpPr>
        <p:spPr>
          <a:xfrm>
            <a:off x="3378566" y="4025333"/>
            <a:ext cx="10953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最適解</a:t>
            </a:r>
          </a:p>
        </p:txBody>
      </p:sp>
      <p:sp>
        <p:nvSpPr>
          <p:cNvPr id="51" name="テキスト ボックス 50">
            <a:extLst>
              <a:ext uri="{FF2B5EF4-FFF2-40B4-BE49-F238E27FC236}">
                <a16:creationId xmlns:a16="http://schemas.microsoft.com/office/drawing/2014/main" id="{2DEF918D-2050-E3EC-5618-F2EF828BBF07}"/>
              </a:ext>
            </a:extLst>
          </p:cNvPr>
          <p:cNvSpPr txBox="1"/>
          <p:nvPr/>
        </p:nvSpPr>
        <p:spPr>
          <a:xfrm>
            <a:off x="5026542" y="4587533"/>
            <a:ext cx="1065397" cy="338554"/>
          </a:xfrm>
          <a:prstGeom prst="rect">
            <a:avLst/>
          </a:prstGeom>
          <a:noFill/>
        </p:spPr>
        <p:txBody>
          <a:bodyPr wrap="square" rtlCol="0">
            <a:spAutoFit/>
          </a:bodyPr>
          <a:lstStyle/>
          <a:p>
            <a:pPr algn="ctr"/>
            <a:r>
              <a:rPr kumimoji="1" lang="en-US" altLang="ja-JP" sz="1600" dirty="0"/>
              <a:t>(</a:t>
            </a:r>
            <a:r>
              <a:rPr kumimoji="1" lang="ja-JP" altLang="en-US" sz="1600" dirty="0"/>
              <a:t>実数部</a:t>
            </a:r>
            <a:r>
              <a:rPr kumimoji="1"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5024A07-4B6B-2483-8485-2B48575124E4}"/>
                  </a:ext>
                </a:extLst>
              </p:cNvPr>
              <p:cNvSpPr txBox="1"/>
              <p:nvPr/>
            </p:nvSpPr>
            <p:spPr>
              <a:xfrm>
                <a:off x="3649972" y="5010793"/>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5024A07-4B6B-2483-8485-2B48575124E4}"/>
                  </a:ext>
                </a:extLst>
              </p:cNvPr>
              <p:cNvSpPr txBox="1">
                <a:spLocks noRot="1" noChangeAspect="1" noMove="1" noResize="1" noEditPoints="1" noAdjustHandles="1" noChangeArrowheads="1" noChangeShapeType="1" noTextEdit="1"/>
              </p:cNvSpPr>
              <p:nvPr/>
            </p:nvSpPr>
            <p:spPr>
              <a:xfrm>
                <a:off x="3649972" y="5010793"/>
                <a:ext cx="2487258" cy="307777"/>
              </a:xfrm>
              <a:prstGeom prst="rect">
                <a:avLst/>
              </a:prstGeom>
              <a:blipFill>
                <a:blip r:embed="rId7"/>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0834A91F-1378-51D0-24D9-6857B608DC42}"/>
              </a:ext>
            </a:extLst>
          </p:cNvPr>
          <p:cNvSpPr txBox="1"/>
          <p:nvPr/>
        </p:nvSpPr>
        <p:spPr>
          <a:xfrm>
            <a:off x="4429087" y="5030063"/>
            <a:ext cx="1171937" cy="338554"/>
          </a:xfrm>
          <a:prstGeom prst="rect">
            <a:avLst/>
          </a:prstGeom>
          <a:noFill/>
        </p:spPr>
        <p:txBody>
          <a:bodyPr wrap="square" rtlCol="0">
            <a:spAutoFit/>
          </a:bodyPr>
          <a:lstStyle/>
          <a:p>
            <a:pPr algn="ctr"/>
            <a:r>
              <a:rPr kumimoji="1" lang="en-US" altLang="ja-JP" sz="1600" dirty="0"/>
              <a:t>(</a:t>
            </a:r>
            <a:r>
              <a:rPr kumimoji="1" lang="ja-JP" altLang="en-US" sz="1600" dirty="0"/>
              <a:t>バイナリ部</a:t>
            </a:r>
            <a:r>
              <a:rPr kumimoji="1" lang="en-US" altLang="ja-JP" sz="1600" dirty="0"/>
              <a:t>)</a:t>
            </a:r>
            <a:endParaRPr kumimoji="1" lang="ja-JP" altLang="en-US" sz="1600" dirty="0"/>
          </a:p>
        </p:txBody>
      </p:sp>
      <p:sp>
        <p:nvSpPr>
          <p:cNvPr id="55" name="星: 5 pt 54">
            <a:extLst>
              <a:ext uri="{FF2B5EF4-FFF2-40B4-BE49-F238E27FC236}">
                <a16:creationId xmlns:a16="http://schemas.microsoft.com/office/drawing/2014/main" id="{EF883DCC-471A-8D1D-87E2-D6033F3213F3}"/>
              </a:ext>
            </a:extLst>
          </p:cNvPr>
          <p:cNvSpPr/>
          <p:nvPr/>
        </p:nvSpPr>
        <p:spPr>
          <a:xfrm>
            <a:off x="4416768"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9C04EE7-50A0-8F69-CBCD-F5563FE20213}"/>
                  </a:ext>
                </a:extLst>
              </p:cNvPr>
              <p:cNvSpPr txBox="1"/>
              <p:nvPr/>
            </p:nvSpPr>
            <p:spPr>
              <a:xfrm>
                <a:off x="1722226" y="5992068"/>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 name="テキスト ボックス 1">
                <a:extLst>
                  <a:ext uri="{FF2B5EF4-FFF2-40B4-BE49-F238E27FC236}">
                    <a16:creationId xmlns:a16="http://schemas.microsoft.com/office/drawing/2014/main" id="{A9C04EE7-50A0-8F69-CBCD-F5563FE20213}"/>
                  </a:ext>
                </a:extLst>
              </p:cNvPr>
              <p:cNvSpPr txBox="1">
                <a:spLocks noRot="1" noChangeAspect="1" noMove="1" noResize="1" noEditPoints="1" noAdjustHandles="1" noChangeArrowheads="1" noChangeShapeType="1" noTextEdit="1"/>
              </p:cNvSpPr>
              <p:nvPr/>
            </p:nvSpPr>
            <p:spPr>
              <a:xfrm>
                <a:off x="1722226" y="5992068"/>
                <a:ext cx="666271"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BA7F32C-0AF2-35CC-B10F-1941CF696F7F}"/>
                  </a:ext>
                </a:extLst>
              </p:cNvPr>
              <p:cNvSpPr txBox="1"/>
              <p:nvPr/>
            </p:nvSpPr>
            <p:spPr>
              <a:xfrm>
                <a:off x="2730884"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5BA7F32C-0AF2-35CC-B10F-1941CF696F7F}"/>
                  </a:ext>
                </a:extLst>
              </p:cNvPr>
              <p:cNvSpPr txBox="1">
                <a:spLocks noRot="1" noChangeAspect="1" noMove="1" noResize="1" noEditPoints="1" noAdjustHandles="1" noChangeArrowheads="1" noChangeShapeType="1" noTextEdit="1"/>
              </p:cNvSpPr>
              <p:nvPr/>
            </p:nvSpPr>
            <p:spPr>
              <a:xfrm>
                <a:off x="2730884" y="5992068"/>
                <a:ext cx="455072"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F92265D-E197-3A63-D6AD-A64003DFFD76}"/>
                  </a:ext>
                </a:extLst>
              </p:cNvPr>
              <p:cNvSpPr txBox="1"/>
              <p:nvPr/>
            </p:nvSpPr>
            <p:spPr>
              <a:xfrm>
                <a:off x="859420"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5" name="テキスト ボックス 4">
                <a:extLst>
                  <a:ext uri="{FF2B5EF4-FFF2-40B4-BE49-F238E27FC236}">
                    <a16:creationId xmlns:a16="http://schemas.microsoft.com/office/drawing/2014/main" id="{CF92265D-E197-3A63-D6AD-A64003DFFD76}"/>
                  </a:ext>
                </a:extLst>
              </p:cNvPr>
              <p:cNvSpPr txBox="1">
                <a:spLocks noRot="1" noChangeAspect="1" noMove="1" noResize="1" noEditPoints="1" noAdjustHandles="1" noChangeArrowheads="1" noChangeShapeType="1" noTextEdit="1"/>
              </p:cNvSpPr>
              <p:nvPr/>
            </p:nvSpPr>
            <p:spPr>
              <a:xfrm>
                <a:off x="859420" y="5992068"/>
                <a:ext cx="455072"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CA473D-BE8E-8CE7-24BA-85851565A63D}"/>
                  </a:ext>
                </a:extLst>
              </p:cNvPr>
              <p:cNvSpPr txBox="1"/>
              <p:nvPr/>
            </p:nvSpPr>
            <p:spPr>
              <a:xfrm>
                <a:off x="466581" y="5037801"/>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32CA473D-BE8E-8CE7-24BA-85851565A63D}"/>
                  </a:ext>
                </a:extLst>
              </p:cNvPr>
              <p:cNvSpPr txBox="1">
                <a:spLocks noRot="1" noChangeAspect="1" noMove="1" noResize="1" noEditPoints="1" noAdjustHandles="1" noChangeArrowheads="1" noChangeShapeType="1" noTextEdit="1"/>
              </p:cNvSpPr>
              <p:nvPr/>
            </p:nvSpPr>
            <p:spPr>
              <a:xfrm>
                <a:off x="466581" y="5037801"/>
                <a:ext cx="37609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C011B36-5257-0282-02BF-9D98D9189FA4}"/>
                  </a:ext>
                </a:extLst>
              </p:cNvPr>
              <p:cNvSpPr txBox="1"/>
              <p:nvPr/>
            </p:nvSpPr>
            <p:spPr>
              <a:xfrm>
                <a:off x="763276" y="5055900"/>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9C011B36-5257-0282-02BF-9D98D9189FA4}"/>
                  </a:ext>
                </a:extLst>
              </p:cNvPr>
              <p:cNvSpPr txBox="1">
                <a:spLocks noRot="1" noChangeAspect="1" noMove="1" noResize="1" noEditPoints="1" noAdjustHandles="1" noChangeArrowheads="1" noChangeShapeType="1" noTextEdit="1"/>
              </p:cNvSpPr>
              <p:nvPr/>
            </p:nvSpPr>
            <p:spPr>
              <a:xfrm>
                <a:off x="763276" y="5055900"/>
                <a:ext cx="282565"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F1F820D-7DF4-AAF9-F136-C9490C9F5E89}"/>
                  </a:ext>
                </a:extLst>
              </p:cNvPr>
              <p:cNvSpPr txBox="1"/>
              <p:nvPr/>
            </p:nvSpPr>
            <p:spPr>
              <a:xfrm>
                <a:off x="765971" y="4786405"/>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2F1F820D-7DF4-AAF9-F136-C9490C9F5E89}"/>
                  </a:ext>
                </a:extLst>
              </p:cNvPr>
              <p:cNvSpPr txBox="1">
                <a:spLocks noRot="1" noChangeAspect="1" noMove="1" noResize="1" noEditPoints="1" noAdjustHandles="1" noChangeArrowheads="1" noChangeShapeType="1" noTextEdit="1"/>
              </p:cNvSpPr>
              <p:nvPr/>
            </p:nvSpPr>
            <p:spPr>
              <a:xfrm>
                <a:off x="765971" y="4786405"/>
                <a:ext cx="28256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4E55BC4-B46C-C31C-D62A-6385218C506D}"/>
                  </a:ext>
                </a:extLst>
              </p:cNvPr>
              <p:cNvSpPr txBox="1"/>
              <p:nvPr/>
            </p:nvSpPr>
            <p:spPr>
              <a:xfrm>
                <a:off x="3649972" y="5417164"/>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−78</m:t>
                      </m:r>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84E55BC4-B46C-C31C-D62A-6385218C506D}"/>
                  </a:ext>
                </a:extLst>
              </p:cNvPr>
              <p:cNvSpPr txBox="1">
                <a:spLocks noRot="1" noChangeAspect="1" noMove="1" noResize="1" noEditPoints="1" noAdjustHandles="1" noChangeArrowheads="1" noChangeShapeType="1" noTextEdit="1"/>
              </p:cNvSpPr>
              <p:nvPr/>
            </p:nvSpPr>
            <p:spPr>
              <a:xfrm>
                <a:off x="3649972" y="5417164"/>
                <a:ext cx="1289131"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0928FC-1BB2-2D85-97F5-D927C6C28EFC}"/>
                  </a:ext>
                </a:extLst>
              </p:cNvPr>
              <p:cNvSpPr txBox="1"/>
              <p:nvPr/>
            </p:nvSpPr>
            <p:spPr>
              <a:xfrm>
                <a:off x="3649972" y="3353601"/>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E80928FC-1BB2-2D85-97F5-D927C6C28EFC}"/>
                  </a:ext>
                </a:extLst>
              </p:cNvPr>
              <p:cNvSpPr txBox="1">
                <a:spLocks noRot="1" noChangeAspect="1" noMove="1" noResize="1" noEditPoints="1" noAdjustHandles="1" noChangeArrowheads="1" noChangeShapeType="1" noTextEdit="1"/>
              </p:cNvSpPr>
              <p:nvPr/>
            </p:nvSpPr>
            <p:spPr>
              <a:xfrm>
                <a:off x="3649972" y="3353601"/>
                <a:ext cx="2204764" cy="307777"/>
              </a:xfrm>
              <a:prstGeom prst="rect">
                <a:avLst/>
              </a:prstGeom>
              <a:blipFill>
                <a:blip r:embed="rId15"/>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31B22E78-7C3F-56FC-71CF-3BC7C8CC4B2C}"/>
              </a:ext>
            </a:extLst>
          </p:cNvPr>
          <p:cNvSpPr/>
          <p:nvPr/>
        </p:nvSpPr>
        <p:spPr>
          <a:xfrm>
            <a:off x="1073319" y="4227439"/>
            <a:ext cx="1908434" cy="68825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555A5AC0-9839-3DC4-C878-5875D7BD26CD}"/>
              </a:ext>
            </a:extLst>
          </p:cNvPr>
          <p:cNvSpPr/>
          <p:nvPr/>
        </p:nvSpPr>
        <p:spPr>
          <a:xfrm>
            <a:off x="1073319" y="5132481"/>
            <a:ext cx="1908434"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9F382D3-752A-D676-7E82-803361F05F0B}"/>
              </a:ext>
            </a:extLst>
          </p:cNvPr>
          <p:cNvSpPr/>
          <p:nvPr/>
        </p:nvSpPr>
        <p:spPr>
          <a:xfrm>
            <a:off x="1071191" y="4946266"/>
            <a:ext cx="1908434" cy="16677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星: 5 pt 10">
            <a:extLst>
              <a:ext uri="{FF2B5EF4-FFF2-40B4-BE49-F238E27FC236}">
                <a16:creationId xmlns:a16="http://schemas.microsoft.com/office/drawing/2014/main" id="{A0DFD6EF-513C-B5A6-822F-81AFAC666BEC}"/>
              </a:ext>
            </a:extLst>
          </p:cNvPr>
          <p:cNvSpPr/>
          <p:nvPr/>
        </p:nvSpPr>
        <p:spPr>
          <a:xfrm>
            <a:off x="1395286" y="483170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0A5C579-C7FE-4B2C-DEEB-4CF884009711}"/>
              </a:ext>
            </a:extLst>
          </p:cNvPr>
          <p:cNvSpPr txBox="1"/>
          <p:nvPr/>
        </p:nvSpPr>
        <p:spPr>
          <a:xfrm>
            <a:off x="306137" y="4117705"/>
            <a:ext cx="1127888" cy="338554"/>
          </a:xfrm>
          <a:prstGeom prst="rect">
            <a:avLst/>
          </a:prstGeom>
          <a:noFill/>
        </p:spPr>
        <p:txBody>
          <a:bodyPr wrap="square" rtlCol="0">
            <a:spAutoFit/>
          </a:bodyPr>
          <a:lstStyle/>
          <a:p>
            <a:pPr algn="ctr"/>
            <a:r>
              <a:rPr kumimoji="1" lang="ja-JP" altLang="en-US" sz="1600" dirty="0"/>
              <a:t>等高線図</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3AAF696-3E0F-36B4-5E8F-341B8BAC4B73}"/>
                  </a:ext>
                </a:extLst>
              </p:cNvPr>
              <p:cNvSpPr txBox="1"/>
              <p:nvPr/>
            </p:nvSpPr>
            <p:spPr>
              <a:xfrm>
                <a:off x="2450361" y="2057767"/>
                <a:ext cx="3104485" cy="338554"/>
              </a:xfrm>
              <a:prstGeom prst="rect">
                <a:avLst/>
              </a:prstGeom>
              <a:noFill/>
            </p:spPr>
            <p:txBody>
              <a:bodyPr wrap="square" rtlCol="0">
                <a:spAutoFit/>
              </a:bodyPr>
              <a:lstStyle/>
              <a:p>
                <a:pPr algn="ctr"/>
                <a:r>
                  <a:rPr kumimoji="1" lang="ja-JP" altLang="en-US" sz="1600" dirty="0"/>
                  <a:t>局所解が</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e>
                      <m:sup>
                        <m:r>
                          <a:rPr kumimoji="1" lang="en-US" altLang="ja-JP" sz="1600" b="0" i="1" smtClean="0">
                            <a:latin typeface="Cambria Math" panose="02040503050406030204" pitchFamily="18" charset="0"/>
                          </a:rPr>
                          <m:t>𝑁</m:t>
                        </m:r>
                      </m:sup>
                    </m:sSup>
                  </m:oMath>
                </a14:m>
                <a:r>
                  <a:rPr kumimoji="1" lang="ja-JP" altLang="en-US" sz="1600" dirty="0"/>
                  <a:t>個、変数間独立</a:t>
                </a:r>
              </a:p>
            </p:txBody>
          </p:sp>
        </mc:Choice>
        <mc:Fallback xmlns="">
          <p:sp>
            <p:nvSpPr>
              <p:cNvPr id="18" name="テキスト ボックス 17">
                <a:extLst>
                  <a:ext uri="{FF2B5EF4-FFF2-40B4-BE49-F238E27FC236}">
                    <a16:creationId xmlns:a16="http://schemas.microsoft.com/office/drawing/2014/main" id="{13AAF696-3E0F-36B4-5E8F-341B8BAC4B73}"/>
                  </a:ext>
                </a:extLst>
              </p:cNvPr>
              <p:cNvSpPr txBox="1">
                <a:spLocks noRot="1" noChangeAspect="1" noMove="1" noResize="1" noEditPoints="1" noAdjustHandles="1" noChangeArrowheads="1" noChangeShapeType="1" noTextEdit="1"/>
              </p:cNvSpPr>
              <p:nvPr/>
            </p:nvSpPr>
            <p:spPr>
              <a:xfrm>
                <a:off x="2450361" y="2057767"/>
                <a:ext cx="3104485" cy="338554"/>
              </a:xfrm>
              <a:prstGeom prst="rect">
                <a:avLst/>
              </a:prstGeom>
              <a:blipFill>
                <a:blip r:embed="rId16"/>
                <a:stretch>
                  <a:fillRect t="-5455" b="-23636"/>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584E483-B2B8-C378-E36C-14F0BEEB76C5}"/>
              </a:ext>
            </a:extLst>
          </p:cNvPr>
          <p:cNvSpPr txBox="1"/>
          <p:nvPr/>
        </p:nvSpPr>
        <p:spPr>
          <a:xfrm>
            <a:off x="51525" y="5289875"/>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2C1C6A94-8DBD-ADF4-66DD-E8CD3CD07FA0}"/>
              </a:ext>
            </a:extLst>
          </p:cNvPr>
          <p:cNvSpPr txBox="1"/>
          <p:nvPr/>
        </p:nvSpPr>
        <p:spPr>
          <a:xfrm>
            <a:off x="1483194" y="6217850"/>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p:pic>
        <p:nvPicPr>
          <p:cNvPr id="14" name="図 13" descr="図形 が含まれている画像&#10;&#10;自動的に生成された説明">
            <a:extLst>
              <a:ext uri="{FF2B5EF4-FFF2-40B4-BE49-F238E27FC236}">
                <a16:creationId xmlns:a16="http://schemas.microsoft.com/office/drawing/2014/main" id="{9E6FF29A-112A-2CF7-89BC-C2E30CD3FB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13086" y="2220172"/>
            <a:ext cx="2426093" cy="1824679"/>
          </a:xfrm>
          <a:prstGeom prst="rect">
            <a:avLst/>
          </a:prstGeom>
        </p:spPr>
      </p:pic>
      <p:sp>
        <p:nvSpPr>
          <p:cNvPr id="22" name="テキスト ボックス 21">
            <a:extLst>
              <a:ext uri="{FF2B5EF4-FFF2-40B4-BE49-F238E27FC236}">
                <a16:creationId xmlns:a16="http://schemas.microsoft.com/office/drawing/2014/main" id="{66B58F4F-4CBD-07BF-DA4E-ABA89008E5BA}"/>
              </a:ext>
            </a:extLst>
          </p:cNvPr>
          <p:cNvSpPr txBox="1"/>
          <p:nvPr/>
        </p:nvSpPr>
        <p:spPr>
          <a:xfrm>
            <a:off x="6138435" y="2182030"/>
            <a:ext cx="957318" cy="338554"/>
          </a:xfrm>
          <a:prstGeom prst="rect">
            <a:avLst/>
          </a:prstGeom>
          <a:noFill/>
        </p:spPr>
        <p:txBody>
          <a:bodyPr wrap="square" rtlCol="0">
            <a:spAutoFit/>
          </a:bodyPr>
          <a:lstStyle/>
          <a:p>
            <a:pPr algn="ctr"/>
            <a:r>
              <a:rPr kumimoji="1" lang="ja-JP" altLang="en-US" sz="1600" dirty="0"/>
              <a:t>概形図</a:t>
            </a:r>
          </a:p>
        </p:txBody>
      </p:sp>
      <p:sp>
        <p:nvSpPr>
          <p:cNvPr id="23" name="テキスト ボックス 22">
            <a:extLst>
              <a:ext uri="{FF2B5EF4-FFF2-40B4-BE49-F238E27FC236}">
                <a16:creationId xmlns:a16="http://schemas.microsoft.com/office/drawing/2014/main" id="{203DA56D-8A09-F96F-AD24-62FFDE2B3F48}"/>
              </a:ext>
            </a:extLst>
          </p:cNvPr>
          <p:cNvSpPr txBox="1"/>
          <p:nvPr/>
        </p:nvSpPr>
        <p:spPr>
          <a:xfrm>
            <a:off x="8189396" y="2113380"/>
            <a:ext cx="3104485" cy="338554"/>
          </a:xfrm>
          <a:prstGeom prst="rect">
            <a:avLst/>
          </a:prstGeom>
          <a:noFill/>
        </p:spPr>
        <p:txBody>
          <a:bodyPr wrap="square" rtlCol="0">
            <a:spAutoFit/>
          </a:bodyPr>
          <a:lstStyle/>
          <a:p>
            <a:pPr algn="ctr"/>
            <a:r>
              <a:rPr kumimoji="1" lang="ja-JP" altLang="en-US" sz="1600" dirty="0"/>
              <a:t>局所解が多数、一部変数間依存</a:t>
            </a:r>
          </a:p>
        </p:txBody>
      </p:sp>
      <p:pic>
        <p:nvPicPr>
          <p:cNvPr id="36" name="図 35" descr="背景パターン&#10;&#10;自動的に生成された説明">
            <a:extLst>
              <a:ext uri="{FF2B5EF4-FFF2-40B4-BE49-F238E27FC236}">
                <a16:creationId xmlns:a16="http://schemas.microsoft.com/office/drawing/2014/main" id="{82B72F2A-F46A-6827-2E53-8182EB601855}"/>
              </a:ext>
            </a:extLst>
          </p:cNvPr>
          <p:cNvPicPr>
            <a:picLocks noChangeAspect="1"/>
          </p:cNvPicPr>
          <p:nvPr/>
        </p:nvPicPr>
        <p:blipFill rotWithShape="1">
          <a:blip r:embed="rId18">
            <a:extLst>
              <a:ext uri="{28A0092B-C50C-407E-A947-70E740481C1C}">
                <a14:useLocalDpi xmlns:a14="http://schemas.microsoft.com/office/drawing/2010/main" val="0"/>
              </a:ext>
            </a:extLst>
          </a:blip>
          <a:srcRect l="9110" b="9177"/>
          <a:stretch/>
        </p:blipFill>
        <p:spPr>
          <a:xfrm>
            <a:off x="6825656" y="4177732"/>
            <a:ext cx="1932178" cy="1909497"/>
          </a:xfrm>
          <a:prstGeom prst="rect">
            <a:avLst/>
          </a:prstGeom>
        </p:spPr>
      </p:pic>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42E270F-6BE9-7F76-E936-BC8B68DEC2A4}"/>
                  </a:ext>
                </a:extLst>
              </p:cNvPr>
              <p:cNvSpPr txBox="1"/>
              <p:nvPr/>
            </p:nvSpPr>
            <p:spPr>
              <a:xfrm>
                <a:off x="7526806" y="5991423"/>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37" name="テキスト ボックス 36">
                <a:extLst>
                  <a:ext uri="{FF2B5EF4-FFF2-40B4-BE49-F238E27FC236}">
                    <a16:creationId xmlns:a16="http://schemas.microsoft.com/office/drawing/2014/main" id="{E42E270F-6BE9-7F76-E936-BC8B68DEC2A4}"/>
                  </a:ext>
                </a:extLst>
              </p:cNvPr>
              <p:cNvSpPr txBox="1">
                <a:spLocks noRot="1" noChangeAspect="1" noMove="1" noResize="1" noEditPoints="1" noAdjustHandles="1" noChangeArrowheads="1" noChangeShapeType="1" noTextEdit="1"/>
              </p:cNvSpPr>
              <p:nvPr/>
            </p:nvSpPr>
            <p:spPr>
              <a:xfrm>
                <a:off x="7526806" y="5991423"/>
                <a:ext cx="666271" cy="30777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2FEFEC1-E35B-056A-3257-F256FCD0BA5B}"/>
                  </a:ext>
                </a:extLst>
              </p:cNvPr>
              <p:cNvSpPr txBox="1"/>
              <p:nvPr/>
            </p:nvSpPr>
            <p:spPr>
              <a:xfrm>
                <a:off x="8535464" y="5991423"/>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50</m:t>
                      </m:r>
                    </m:oMath>
                  </m:oMathPara>
                </a14:m>
                <a:endParaRPr kumimoji="1" lang="ja-JP" altLang="en-US" sz="1400" dirty="0"/>
              </a:p>
            </p:txBody>
          </p:sp>
        </mc:Choice>
        <mc:Fallback xmlns="">
          <p:sp>
            <p:nvSpPr>
              <p:cNvPr id="38" name="テキスト ボックス 37">
                <a:extLst>
                  <a:ext uri="{FF2B5EF4-FFF2-40B4-BE49-F238E27FC236}">
                    <a16:creationId xmlns:a16="http://schemas.microsoft.com/office/drawing/2014/main" id="{72FEFEC1-E35B-056A-3257-F256FCD0BA5B}"/>
                  </a:ext>
                </a:extLst>
              </p:cNvPr>
              <p:cNvSpPr txBox="1">
                <a:spLocks noRot="1" noChangeAspect="1" noMove="1" noResize="1" noEditPoints="1" noAdjustHandles="1" noChangeArrowheads="1" noChangeShapeType="1" noTextEdit="1"/>
              </p:cNvSpPr>
              <p:nvPr/>
            </p:nvSpPr>
            <p:spPr>
              <a:xfrm>
                <a:off x="8535464" y="5991423"/>
                <a:ext cx="455072" cy="307777"/>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43C741E-F31C-EEAA-5A5F-2936ACDF58C4}"/>
                  </a:ext>
                </a:extLst>
              </p:cNvPr>
              <p:cNvSpPr txBox="1"/>
              <p:nvPr/>
            </p:nvSpPr>
            <p:spPr>
              <a:xfrm>
                <a:off x="6664000" y="5991423"/>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−50</m:t>
                      </m:r>
                    </m:oMath>
                  </m:oMathPara>
                </a14:m>
                <a:endParaRPr kumimoji="1" lang="ja-JP" altLang="en-US" sz="1400" dirty="0"/>
              </a:p>
            </p:txBody>
          </p:sp>
        </mc:Choice>
        <mc:Fallback xmlns="">
          <p:sp>
            <p:nvSpPr>
              <p:cNvPr id="45" name="テキスト ボックス 44">
                <a:extLst>
                  <a:ext uri="{FF2B5EF4-FFF2-40B4-BE49-F238E27FC236}">
                    <a16:creationId xmlns:a16="http://schemas.microsoft.com/office/drawing/2014/main" id="{243C741E-F31C-EEAA-5A5F-2936ACDF58C4}"/>
                  </a:ext>
                </a:extLst>
              </p:cNvPr>
              <p:cNvSpPr txBox="1">
                <a:spLocks noRot="1" noChangeAspect="1" noMove="1" noResize="1" noEditPoints="1" noAdjustHandles="1" noChangeArrowheads="1" noChangeShapeType="1" noTextEdit="1"/>
              </p:cNvSpPr>
              <p:nvPr/>
            </p:nvSpPr>
            <p:spPr>
              <a:xfrm>
                <a:off x="6664000" y="5991423"/>
                <a:ext cx="455072" cy="307777"/>
              </a:xfrm>
              <a:prstGeom prst="rect">
                <a:avLst/>
              </a:prstGeom>
              <a:blipFill>
                <a:blip r:embed="rId21"/>
                <a:stretch>
                  <a:fillRect/>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CDBFACEE-3FAB-DE90-8E95-52A572766763}"/>
              </a:ext>
            </a:extLst>
          </p:cNvPr>
          <p:cNvSpPr txBox="1"/>
          <p:nvPr/>
        </p:nvSpPr>
        <p:spPr>
          <a:xfrm>
            <a:off x="7287774" y="6217205"/>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670FD-798F-6FD8-BFE8-26165F003A00}"/>
                  </a:ext>
                </a:extLst>
              </p:cNvPr>
              <p:cNvSpPr txBox="1"/>
              <p:nvPr/>
            </p:nvSpPr>
            <p:spPr>
              <a:xfrm>
                <a:off x="6303896" y="4978433"/>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57" name="テキスト ボックス 56">
                <a:extLst>
                  <a:ext uri="{FF2B5EF4-FFF2-40B4-BE49-F238E27FC236}">
                    <a16:creationId xmlns:a16="http://schemas.microsoft.com/office/drawing/2014/main" id="{CA3670FD-798F-6FD8-BFE8-26165F003A00}"/>
                  </a:ext>
                </a:extLst>
              </p:cNvPr>
              <p:cNvSpPr txBox="1">
                <a:spLocks noRot="1" noChangeAspect="1" noMove="1" noResize="1" noEditPoints="1" noAdjustHandles="1" noChangeArrowheads="1" noChangeShapeType="1" noTextEdit="1"/>
              </p:cNvSpPr>
              <p:nvPr/>
            </p:nvSpPr>
            <p:spPr>
              <a:xfrm>
                <a:off x="6303896" y="4978433"/>
                <a:ext cx="376093"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4B8EE460-70EE-F4B8-265C-3AB50008E568}"/>
                  </a:ext>
                </a:extLst>
              </p:cNvPr>
              <p:cNvSpPr txBox="1"/>
              <p:nvPr/>
            </p:nvSpPr>
            <p:spPr>
              <a:xfrm>
                <a:off x="6600591" y="4996532"/>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58" name="テキスト ボックス 57">
                <a:extLst>
                  <a:ext uri="{FF2B5EF4-FFF2-40B4-BE49-F238E27FC236}">
                    <a16:creationId xmlns:a16="http://schemas.microsoft.com/office/drawing/2014/main" id="{4B8EE460-70EE-F4B8-265C-3AB50008E568}"/>
                  </a:ext>
                </a:extLst>
              </p:cNvPr>
              <p:cNvSpPr txBox="1">
                <a:spLocks noRot="1" noChangeAspect="1" noMove="1" noResize="1" noEditPoints="1" noAdjustHandles="1" noChangeArrowheads="1" noChangeShapeType="1" noTextEdit="1"/>
              </p:cNvSpPr>
              <p:nvPr/>
            </p:nvSpPr>
            <p:spPr>
              <a:xfrm>
                <a:off x="6600591" y="4996532"/>
                <a:ext cx="282565" cy="307777"/>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667A80D9-E243-85A4-2135-7039D188E626}"/>
                  </a:ext>
                </a:extLst>
              </p:cNvPr>
              <p:cNvSpPr txBox="1"/>
              <p:nvPr/>
            </p:nvSpPr>
            <p:spPr>
              <a:xfrm>
                <a:off x="6603286" y="4793712"/>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667A80D9-E243-85A4-2135-7039D188E626}"/>
                  </a:ext>
                </a:extLst>
              </p:cNvPr>
              <p:cNvSpPr txBox="1">
                <a:spLocks noRot="1" noChangeAspect="1" noMove="1" noResize="1" noEditPoints="1" noAdjustHandles="1" noChangeArrowheads="1" noChangeShapeType="1" noTextEdit="1"/>
              </p:cNvSpPr>
              <p:nvPr/>
            </p:nvSpPr>
            <p:spPr>
              <a:xfrm>
                <a:off x="6603286" y="4793712"/>
                <a:ext cx="282565" cy="307777"/>
              </a:xfrm>
              <a:prstGeom prst="rect">
                <a:avLst/>
              </a:prstGeom>
              <a:blipFill>
                <a:blip r:embed="rId24"/>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EBCACD2C-982E-F209-4825-5D6CD92A7F54}"/>
              </a:ext>
            </a:extLst>
          </p:cNvPr>
          <p:cNvSpPr txBox="1"/>
          <p:nvPr/>
        </p:nvSpPr>
        <p:spPr>
          <a:xfrm>
            <a:off x="5888840" y="5230507"/>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61" name="正方形/長方形 60">
            <a:extLst>
              <a:ext uri="{FF2B5EF4-FFF2-40B4-BE49-F238E27FC236}">
                <a16:creationId xmlns:a16="http://schemas.microsoft.com/office/drawing/2014/main" id="{9DAF2F8B-E3E1-CCB3-F7EF-95B362DD44D7}"/>
              </a:ext>
            </a:extLst>
          </p:cNvPr>
          <p:cNvSpPr/>
          <p:nvPr/>
        </p:nvSpPr>
        <p:spPr>
          <a:xfrm>
            <a:off x="6856335" y="4236964"/>
            <a:ext cx="1859294" cy="75647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C1255A2F-C689-CA8F-0674-2E39D7DCCBBB}"/>
              </a:ext>
            </a:extLst>
          </p:cNvPr>
          <p:cNvSpPr/>
          <p:nvPr/>
        </p:nvSpPr>
        <p:spPr>
          <a:xfrm>
            <a:off x="6846810" y="5151531"/>
            <a:ext cx="1878343"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BC7AD82E-270B-CDC5-8E19-B6D3ED5CF4B5}"/>
              </a:ext>
            </a:extLst>
          </p:cNvPr>
          <p:cNvSpPr/>
          <p:nvPr/>
        </p:nvSpPr>
        <p:spPr>
          <a:xfrm>
            <a:off x="6856335" y="5015846"/>
            <a:ext cx="1859294" cy="11232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星: 5 pt 63">
            <a:extLst>
              <a:ext uri="{FF2B5EF4-FFF2-40B4-BE49-F238E27FC236}">
                <a16:creationId xmlns:a16="http://schemas.microsoft.com/office/drawing/2014/main" id="{E678D1A4-0EF2-17F4-8B95-277971D567BD}"/>
              </a:ext>
            </a:extLst>
          </p:cNvPr>
          <p:cNvSpPr/>
          <p:nvPr/>
        </p:nvSpPr>
        <p:spPr>
          <a:xfrm>
            <a:off x="7683333" y="5049652"/>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1295687E-DD16-7983-4DC1-F2A3FBF346B1}"/>
                  </a:ext>
                </a:extLst>
              </p:cNvPr>
              <p:cNvSpPr txBox="1"/>
              <p:nvPr/>
            </p:nvSpPr>
            <p:spPr>
              <a:xfrm>
                <a:off x="9153212" y="2961455"/>
                <a:ext cx="2101377"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m:rPr>
                              <m:sty m:val="p"/>
                            </m:rPr>
                            <a:rPr kumimoji="1" lang="en-US" altLang="ja-JP" sz="1400" b="0" i="0" smtClean="0">
                              <a:latin typeface="Cambria Math" panose="02040503050406030204" pitchFamily="18" charset="0"/>
                            </a:rPr>
                            <m:t>Griewank</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1295687E-DD16-7983-4DC1-F2A3FBF346B1}"/>
                  </a:ext>
                </a:extLst>
              </p:cNvPr>
              <p:cNvSpPr txBox="1">
                <a:spLocks noRot="1" noChangeAspect="1" noMove="1" noResize="1" noEditPoints="1" noAdjustHandles="1" noChangeArrowheads="1" noChangeShapeType="1" noTextEdit="1"/>
              </p:cNvSpPr>
              <p:nvPr/>
            </p:nvSpPr>
            <p:spPr>
              <a:xfrm>
                <a:off x="9153212" y="2961455"/>
                <a:ext cx="2101377" cy="307777"/>
              </a:xfrm>
              <a:prstGeom prst="rect">
                <a:avLst/>
              </a:prstGeom>
              <a:blipFill>
                <a:blip r:embed="rId25"/>
                <a:stretch>
                  <a:fillRect b="-10000"/>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0A895DEE-2504-4A40-E5A8-488B169E27B1}"/>
              </a:ext>
            </a:extLst>
          </p:cNvPr>
          <p:cNvSpPr txBox="1"/>
          <p:nvPr/>
        </p:nvSpPr>
        <p:spPr>
          <a:xfrm>
            <a:off x="8860451" y="2586978"/>
            <a:ext cx="1297621"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目的関数</a:t>
            </a:r>
          </a:p>
        </p:txBody>
      </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FDDCC66B-6D51-9F25-B7CC-CB78B2A7081B}"/>
                  </a:ext>
                </a:extLst>
              </p:cNvPr>
              <p:cNvSpPr txBox="1"/>
              <p:nvPr/>
            </p:nvSpPr>
            <p:spPr>
              <a:xfrm>
                <a:off x="9153212" y="3367620"/>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67" name="テキスト ボックス 66">
                <a:extLst>
                  <a:ext uri="{FF2B5EF4-FFF2-40B4-BE49-F238E27FC236}">
                    <a16:creationId xmlns:a16="http://schemas.microsoft.com/office/drawing/2014/main" id="{FDDCC66B-6D51-9F25-B7CC-CB78B2A7081B}"/>
                  </a:ext>
                </a:extLst>
              </p:cNvPr>
              <p:cNvSpPr txBox="1">
                <a:spLocks noRot="1" noChangeAspect="1" noMove="1" noResize="1" noEditPoints="1" noAdjustHandles="1" noChangeArrowheads="1" noChangeShapeType="1" noTextEdit="1"/>
              </p:cNvSpPr>
              <p:nvPr/>
            </p:nvSpPr>
            <p:spPr>
              <a:xfrm>
                <a:off x="9153212" y="3367620"/>
                <a:ext cx="2204764" cy="307777"/>
              </a:xfrm>
              <a:prstGeom prst="rect">
                <a:avLst/>
              </a:prstGeom>
              <a:blipFill>
                <a:blip r:embed="rId2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0D7A3C8-F821-5B6F-CBA9-B4EF71DC8527}"/>
                  </a:ext>
                </a:extLst>
              </p:cNvPr>
              <p:cNvSpPr txBox="1"/>
              <p:nvPr/>
            </p:nvSpPr>
            <p:spPr>
              <a:xfrm>
                <a:off x="9153212" y="4406062"/>
                <a:ext cx="871769"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1" i="1" smtClean="0">
                              <a:latin typeface="Cambria Math" panose="02040503050406030204" pitchFamily="18" charset="0"/>
                            </a:rPr>
                            <m:t>𝒙</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𝟎</m:t>
                      </m:r>
                    </m:oMath>
                  </m:oMathPara>
                </a14:m>
                <a:endParaRPr kumimoji="1" lang="ja-JP" altLang="en-US" sz="1400" b="1" dirty="0"/>
              </a:p>
            </p:txBody>
          </p:sp>
        </mc:Choice>
        <mc:Fallback xmlns="">
          <p:sp>
            <p:nvSpPr>
              <p:cNvPr id="68" name="テキスト ボックス 67">
                <a:extLst>
                  <a:ext uri="{FF2B5EF4-FFF2-40B4-BE49-F238E27FC236}">
                    <a16:creationId xmlns:a16="http://schemas.microsoft.com/office/drawing/2014/main" id="{90D7A3C8-F821-5B6F-CBA9-B4EF71DC8527}"/>
                  </a:ext>
                </a:extLst>
              </p:cNvPr>
              <p:cNvSpPr txBox="1">
                <a:spLocks noRot="1" noChangeAspect="1" noMove="1" noResize="1" noEditPoints="1" noAdjustHandles="1" noChangeArrowheads="1" noChangeShapeType="1" noTextEdit="1"/>
              </p:cNvSpPr>
              <p:nvPr/>
            </p:nvSpPr>
            <p:spPr>
              <a:xfrm>
                <a:off x="9153212" y="4406062"/>
                <a:ext cx="871769" cy="307777"/>
              </a:xfrm>
              <a:prstGeom prst="rect">
                <a:avLst/>
              </a:prstGeom>
              <a:blipFill>
                <a:blip r:embed="rId27"/>
                <a:stretch>
                  <a:fillRect/>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C844309F-0C80-B311-86A8-4E6F92D35094}"/>
              </a:ext>
            </a:extLst>
          </p:cNvPr>
          <p:cNvSpPr txBox="1"/>
          <p:nvPr/>
        </p:nvSpPr>
        <p:spPr>
          <a:xfrm>
            <a:off x="8860451" y="4025333"/>
            <a:ext cx="10953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最適解</a:t>
            </a:r>
          </a:p>
        </p:txBody>
      </p:sp>
      <p:sp>
        <p:nvSpPr>
          <p:cNvPr id="73" name="星: 5 pt 72">
            <a:extLst>
              <a:ext uri="{FF2B5EF4-FFF2-40B4-BE49-F238E27FC236}">
                <a16:creationId xmlns:a16="http://schemas.microsoft.com/office/drawing/2014/main" id="{6DEB8543-EB8B-4C9F-5274-EC2D76953ADB}"/>
              </a:ext>
            </a:extLst>
          </p:cNvPr>
          <p:cNvSpPr/>
          <p:nvPr/>
        </p:nvSpPr>
        <p:spPr>
          <a:xfrm>
            <a:off x="9885398"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D589E4C-3ED2-914A-C618-E6876D644C7E}"/>
                  </a:ext>
                </a:extLst>
              </p:cNvPr>
              <p:cNvSpPr txBox="1"/>
              <p:nvPr/>
            </p:nvSpPr>
            <p:spPr>
              <a:xfrm>
                <a:off x="9153212" y="4761803"/>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d>
                        <m:dPr>
                          <m:ctrlPr>
                            <a:rPr kumimoji="1" lang="en-US" altLang="ja-JP" sz="1400" b="0" i="1" smtClean="0">
                              <a:latin typeface="Cambria Math" panose="02040503050406030204" pitchFamily="18" charset="0"/>
                            </a:rPr>
                          </m:ctrlPr>
                        </m:d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e>
                      </m:d>
                      <m:r>
                        <a:rPr kumimoji="1" lang="en-US" altLang="ja-JP" sz="140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m:t>
                      </m:r>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DD589E4C-3ED2-914A-C618-E6876D644C7E}"/>
                  </a:ext>
                </a:extLst>
              </p:cNvPr>
              <p:cNvSpPr txBox="1">
                <a:spLocks noRot="1" noChangeAspect="1" noMove="1" noResize="1" noEditPoints="1" noAdjustHandles="1" noChangeArrowheads="1" noChangeShapeType="1" noTextEdit="1"/>
              </p:cNvSpPr>
              <p:nvPr/>
            </p:nvSpPr>
            <p:spPr>
              <a:xfrm>
                <a:off x="9153212" y="4761803"/>
                <a:ext cx="1289131" cy="307777"/>
              </a:xfrm>
              <a:prstGeom prst="rect">
                <a:avLst/>
              </a:prstGeom>
              <a:blipFill>
                <a:blip r:embed="rId28"/>
                <a:stretch>
                  <a:fillRect b="-7843"/>
                </a:stretch>
              </a:blipFill>
            </p:spPr>
            <p:txBody>
              <a:bodyPr/>
              <a:lstStyle/>
              <a:p>
                <a:r>
                  <a:rPr lang="ja-JP" altLang="en-US">
                    <a:noFill/>
                  </a:rPr>
                  <a:t> </a:t>
                </a:r>
              </a:p>
            </p:txBody>
          </p:sp>
        </mc:Fallback>
      </mc:AlternateContent>
      <p:sp>
        <p:nvSpPr>
          <p:cNvPr id="75" name="テキスト ボックス 74">
            <a:extLst>
              <a:ext uri="{FF2B5EF4-FFF2-40B4-BE49-F238E27FC236}">
                <a16:creationId xmlns:a16="http://schemas.microsoft.com/office/drawing/2014/main" id="{9CD00791-4730-75D2-41D8-64DB8A339681}"/>
              </a:ext>
            </a:extLst>
          </p:cNvPr>
          <p:cNvSpPr txBox="1"/>
          <p:nvPr/>
        </p:nvSpPr>
        <p:spPr>
          <a:xfrm>
            <a:off x="9447034" y="764188"/>
            <a:ext cx="2744966" cy="369332"/>
          </a:xfrm>
          <a:prstGeom prst="rect">
            <a:avLst/>
          </a:prstGeom>
          <a:noFill/>
        </p:spPr>
        <p:txBody>
          <a:bodyPr wrap="square" rtlCol="0">
            <a:spAutoFit/>
          </a:bodyPr>
          <a:lstStyle/>
          <a:p>
            <a:pPr algn="ctr"/>
            <a:r>
              <a:rPr kumimoji="1" lang="ja-JP" altLang="en-US" dirty="0"/>
              <a:t>混合比や次元数を変更した</a:t>
            </a:r>
          </a:p>
        </p:txBody>
      </p:sp>
      <p:sp>
        <p:nvSpPr>
          <p:cNvPr id="56" name="テキスト ボックス 55">
            <a:extLst>
              <a:ext uri="{FF2B5EF4-FFF2-40B4-BE49-F238E27FC236}">
                <a16:creationId xmlns:a16="http://schemas.microsoft.com/office/drawing/2014/main" id="{CAAC73F1-6499-5919-1AD8-5F6858E5FCDA}"/>
              </a:ext>
            </a:extLst>
          </p:cNvPr>
          <p:cNvSpPr txBox="1"/>
          <p:nvPr/>
        </p:nvSpPr>
        <p:spPr>
          <a:xfrm>
            <a:off x="6038008" y="4117705"/>
            <a:ext cx="1127888" cy="338554"/>
          </a:xfrm>
          <a:prstGeom prst="rect">
            <a:avLst/>
          </a:prstGeom>
          <a:noFill/>
        </p:spPr>
        <p:txBody>
          <a:bodyPr wrap="square" rtlCol="0">
            <a:spAutoFit/>
          </a:bodyPr>
          <a:lstStyle/>
          <a:p>
            <a:pPr algn="ctr"/>
            <a:r>
              <a:rPr kumimoji="1" lang="ja-JP" altLang="en-US" sz="1600" dirty="0"/>
              <a:t>等高線図</a:t>
            </a:r>
          </a:p>
        </p:txBody>
      </p:sp>
    </p:spTree>
    <p:extLst>
      <p:ext uri="{BB962C8B-B14F-4D97-AF65-F5344CB8AC3E}">
        <p14:creationId xmlns:p14="http://schemas.microsoft.com/office/powerpoint/2010/main" val="152200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E10EE4E9-B05A-DD36-7C4F-EF8DAFF953C3}"/>
              </a:ext>
            </a:extLst>
          </p:cNvPr>
          <p:cNvPicPr>
            <a:picLocks noChangeAspect="1"/>
          </p:cNvPicPr>
          <p:nvPr/>
        </p:nvPicPr>
        <p:blipFill rotWithShape="1">
          <a:blip r:embed="rId2"/>
          <a:srcRect t="28628" b="2398"/>
          <a:stretch/>
        </p:blipFill>
        <p:spPr>
          <a:xfrm>
            <a:off x="7008385" y="2130366"/>
            <a:ext cx="4047206" cy="1803459"/>
          </a:xfrm>
          <a:prstGeom prst="rect">
            <a:avLst/>
          </a:prstGeom>
        </p:spPr>
      </p:pic>
      <p:pic>
        <p:nvPicPr>
          <p:cNvPr id="48" name="図 47">
            <a:extLst>
              <a:ext uri="{FF2B5EF4-FFF2-40B4-BE49-F238E27FC236}">
                <a16:creationId xmlns:a16="http://schemas.microsoft.com/office/drawing/2014/main" id="{983600AF-0135-82A6-5378-73090203873A}"/>
              </a:ext>
            </a:extLst>
          </p:cNvPr>
          <p:cNvPicPr>
            <a:picLocks noChangeAspect="1"/>
          </p:cNvPicPr>
          <p:nvPr/>
        </p:nvPicPr>
        <p:blipFill rotWithShape="1">
          <a:blip r:embed="rId3"/>
          <a:srcRect t="26766" b="3904"/>
          <a:stretch/>
        </p:blipFill>
        <p:spPr>
          <a:xfrm>
            <a:off x="7012046" y="4245313"/>
            <a:ext cx="4039884" cy="1803459"/>
          </a:xfrm>
          <a:prstGeom prst="rect">
            <a:avLst/>
          </a:prstGeom>
        </p:spPr>
      </p:pic>
      <p:pic>
        <p:nvPicPr>
          <p:cNvPr id="41" name="図 40">
            <a:extLst>
              <a:ext uri="{FF2B5EF4-FFF2-40B4-BE49-F238E27FC236}">
                <a16:creationId xmlns:a16="http://schemas.microsoft.com/office/drawing/2014/main" id="{4250E66E-8B80-589F-C389-424B4C87C6CC}"/>
              </a:ext>
            </a:extLst>
          </p:cNvPr>
          <p:cNvPicPr>
            <a:picLocks noChangeAspect="1"/>
          </p:cNvPicPr>
          <p:nvPr/>
        </p:nvPicPr>
        <p:blipFill rotWithShape="1">
          <a:blip r:embed="rId4"/>
          <a:srcRect t="26803" b="3105"/>
          <a:stretch/>
        </p:blipFill>
        <p:spPr>
          <a:xfrm>
            <a:off x="2199693" y="2151711"/>
            <a:ext cx="4061022" cy="1838947"/>
          </a:xfrm>
          <a:prstGeom prst="rect">
            <a:avLst/>
          </a:prstGeom>
        </p:spPr>
      </p:pic>
      <p:pic>
        <p:nvPicPr>
          <p:cNvPr id="42" name="図 41">
            <a:extLst>
              <a:ext uri="{FF2B5EF4-FFF2-40B4-BE49-F238E27FC236}">
                <a16:creationId xmlns:a16="http://schemas.microsoft.com/office/drawing/2014/main" id="{6B5E889E-1AD8-7193-4DEA-ACE274EC99F6}"/>
              </a:ext>
            </a:extLst>
          </p:cNvPr>
          <p:cNvPicPr>
            <a:picLocks noChangeAspect="1"/>
          </p:cNvPicPr>
          <p:nvPr/>
        </p:nvPicPr>
        <p:blipFill rotWithShape="1">
          <a:blip r:embed="rId5"/>
          <a:srcRect t="28463" b="3556"/>
          <a:stretch/>
        </p:blipFill>
        <p:spPr>
          <a:xfrm>
            <a:off x="2210262" y="4299098"/>
            <a:ext cx="4039885" cy="1768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mc:AlternateContent xmlns:mc="http://schemas.openxmlformats.org/markup-compatibility/2006" xmlns:a14="http://schemas.microsoft.com/office/drawing/2010/main">
        <mc:Choice Requires="a14">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smtClean="0">
                            <a:latin typeface="Cambria Math" panose="02040503050406030204" pitchFamily="18" charset="0"/>
                          </a:rPr>
                          <m:t>𝟐</m:t>
                        </m:r>
                      </m:e>
                      <m:sup>
                        <m:r>
                          <a:rPr kumimoji="1" lang="en-US" altLang="ja-JP" b="1" i="1" smtClean="0">
                            <a:latin typeface="Cambria Math" panose="02040503050406030204" pitchFamily="18" charset="0"/>
                          </a:rPr>
                          <m:t>𝑵</m:t>
                        </m:r>
                      </m:sup>
                    </m:sSup>
                  </m:oMath>
                </a14:m>
                <a:r>
                  <a:rPr lang="en-US" altLang="ja-JP" dirty="0"/>
                  <a:t>minima</a:t>
                </a:r>
                <a:r>
                  <a:rPr lang="ja-JP" altLang="en-US" dirty="0"/>
                  <a:t>関数</a:t>
                </a:r>
                <a:endParaRPr lang="en-US" dirty="0"/>
              </a:p>
            </p:txBody>
          </p:sp>
        </mc:Choice>
        <mc:Fallback xmlns="">
          <p:sp>
            <p:nvSpPr>
              <p:cNvPr id="47" name="タイトル 1">
                <a:extLst>
                  <a:ext uri="{FF2B5EF4-FFF2-40B4-BE49-F238E27FC236}">
                    <a16:creationId xmlns:a16="http://schemas.microsoft.com/office/drawing/2014/main" id="{4316DF47-0830-4A6D-AF30-C589259E0DF3}"/>
                  </a:ext>
                </a:extLst>
              </p:cNvPr>
              <p:cNvSpPr>
                <a:spLocks noGrp="1" noRot="1" noChangeAspect="1" noMove="1" noResize="1" noEditPoints="1" noAdjustHandles="1" noChangeArrowheads="1" noChangeShapeType="1" noTextEdit="1"/>
              </p:cNvSpPr>
              <p:nvPr>
                <p:ph type="title"/>
              </p:nvPr>
            </p:nvSpPr>
            <p:spPr>
              <a:xfrm>
                <a:off x="517055" y="241034"/>
                <a:ext cx="11400125" cy="518094"/>
              </a:xfrm>
              <a:blipFill>
                <a:blip r:embed="rId6"/>
                <a:stretch>
                  <a:fillRect l="-1123" t="-17647" b="-28235"/>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10898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29" y="4125127"/>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9225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9225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059117B-EB21-1972-5694-9C99A2C77B59}"/>
              </a:ext>
            </a:extLst>
          </p:cNvPr>
          <p:cNvSpPr txBox="1"/>
          <p:nvPr/>
        </p:nvSpPr>
        <p:spPr>
          <a:xfrm>
            <a:off x="2175630" y="1502495"/>
            <a:ext cx="4109148" cy="369332"/>
          </a:xfrm>
          <a:prstGeom prst="rect">
            <a:avLst/>
          </a:prstGeom>
          <a:noFill/>
        </p:spPr>
        <p:txBody>
          <a:bodyPr wrap="square" rtlCol="0">
            <a:spAutoFit/>
          </a:bodyPr>
          <a:lstStyle/>
          <a:p>
            <a:pPr algn="ctr"/>
            <a:r>
              <a:rPr lang="ja-JP" altLang="en-US" b="1" dirty="0"/>
              <a:t>次元数を増加</a:t>
            </a:r>
            <a:r>
              <a:rPr lang="ja-JP" altLang="en-US" sz="1600" dirty="0"/>
              <a:t>（バイナリ変数の割合＝</a:t>
            </a:r>
            <a:r>
              <a:rPr lang="en-US" altLang="ja-JP" sz="1600" dirty="0"/>
              <a:t>2</a:t>
            </a:r>
            <a:r>
              <a:rPr lang="ja-JP" altLang="en-US" sz="1600" dirty="0"/>
              <a:t>割）</a:t>
            </a:r>
          </a:p>
        </p:txBody>
      </p:sp>
      <p:sp>
        <p:nvSpPr>
          <p:cNvPr id="15" name="テキスト ボックス 14">
            <a:extLst>
              <a:ext uri="{FF2B5EF4-FFF2-40B4-BE49-F238E27FC236}">
                <a16:creationId xmlns:a16="http://schemas.microsoft.com/office/drawing/2014/main" id="{E2025476-E8C2-A2CE-A834-E56108E4F20A}"/>
              </a:ext>
            </a:extLst>
          </p:cNvPr>
          <p:cNvSpPr txBox="1"/>
          <p:nvPr/>
        </p:nvSpPr>
        <p:spPr>
          <a:xfrm>
            <a:off x="6977414" y="1501177"/>
            <a:ext cx="4109148" cy="369332"/>
          </a:xfrm>
          <a:prstGeom prst="rect">
            <a:avLst/>
          </a:prstGeom>
          <a:noFill/>
        </p:spPr>
        <p:txBody>
          <a:bodyPr wrap="square" rtlCol="0">
            <a:spAutoFit/>
          </a:bodyPr>
          <a:lstStyle/>
          <a:p>
            <a:pPr algn="ctr"/>
            <a:r>
              <a:rPr lang="ja-JP" altLang="en-US" b="1" dirty="0"/>
              <a:t>混合変数比を変化</a:t>
            </a:r>
            <a:r>
              <a:rPr lang="ja-JP" altLang="en-US" sz="1600" dirty="0"/>
              <a:t>（全体変数＝</a:t>
            </a:r>
            <a:r>
              <a:rPr lang="en-US" altLang="ja-JP" sz="1600" dirty="0"/>
              <a:t>50</a:t>
            </a:r>
            <a:r>
              <a:rPr lang="ja-JP" altLang="en-US" sz="1600" dirty="0"/>
              <a:t>次元）</a:t>
            </a:r>
          </a:p>
        </p:txBody>
      </p:sp>
      <p:sp>
        <p:nvSpPr>
          <p:cNvPr id="16" name="テキスト ボックス 15">
            <a:extLst>
              <a:ext uri="{FF2B5EF4-FFF2-40B4-BE49-F238E27FC236}">
                <a16:creationId xmlns:a16="http://schemas.microsoft.com/office/drawing/2014/main" id="{61940820-95B6-FFBE-0056-C5E73B1E364D}"/>
              </a:ext>
            </a:extLst>
          </p:cNvPr>
          <p:cNvSpPr txBox="1"/>
          <p:nvPr/>
        </p:nvSpPr>
        <p:spPr>
          <a:xfrm>
            <a:off x="4200325" y="3062857"/>
            <a:ext cx="1942971"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6996100" y="2105664"/>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6996100" y="2105664"/>
                <a:ext cx="338353" cy="1313495"/>
              </a:xfrm>
              <a:prstGeom prst="rect">
                <a:avLst/>
              </a:prstGeom>
              <a:blipFill>
                <a:blip r:embed="rId7"/>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04689" y="2151711"/>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04689" y="2151711"/>
                <a:ext cx="338353" cy="1313495"/>
              </a:xfrm>
              <a:prstGeom prst="rect">
                <a:avLst/>
              </a:prstGeom>
              <a:blipFill>
                <a:blip r:embed="rId8"/>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8" y="965148"/>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変数間独立の問題では、性能に大差は無い。</a:t>
            </a:r>
            <a:endParaRPr lang="en-US" altLang="ja-JP" sz="2800" dirty="0"/>
          </a:p>
        </p:txBody>
      </p:sp>
      <p:sp>
        <p:nvSpPr>
          <p:cNvPr id="25" name="テキスト ボックス 24">
            <a:extLst>
              <a:ext uri="{FF2B5EF4-FFF2-40B4-BE49-F238E27FC236}">
                <a16:creationId xmlns:a16="http://schemas.microsoft.com/office/drawing/2014/main" id="{C6F128D7-26AB-06E7-BD93-66A542C5DB5B}"/>
              </a:ext>
            </a:extLst>
          </p:cNvPr>
          <p:cNvSpPr txBox="1"/>
          <p:nvPr/>
        </p:nvSpPr>
        <p:spPr>
          <a:xfrm>
            <a:off x="4635510" y="4284401"/>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28" name="テキスト ボックス 27">
            <a:extLst>
              <a:ext uri="{FF2B5EF4-FFF2-40B4-BE49-F238E27FC236}">
                <a16:creationId xmlns:a16="http://schemas.microsoft.com/office/drawing/2014/main" id="{16A4AD84-AFC8-4943-6EEF-DAAECEA70E63}"/>
              </a:ext>
            </a:extLst>
          </p:cNvPr>
          <p:cNvSpPr txBox="1"/>
          <p:nvPr/>
        </p:nvSpPr>
        <p:spPr>
          <a:xfrm>
            <a:off x="4635510" y="5147042"/>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32" name="テキスト ボックス 31">
            <a:extLst>
              <a:ext uri="{FF2B5EF4-FFF2-40B4-BE49-F238E27FC236}">
                <a16:creationId xmlns:a16="http://schemas.microsoft.com/office/drawing/2014/main" id="{6E240DBA-59F0-A883-92BB-975B2E59CD9B}"/>
              </a:ext>
            </a:extLst>
          </p:cNvPr>
          <p:cNvSpPr txBox="1"/>
          <p:nvPr/>
        </p:nvSpPr>
        <p:spPr>
          <a:xfrm>
            <a:off x="7809931" y="3002328"/>
            <a:ext cx="2024345"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p:cxnSp>
        <p:nvCxnSpPr>
          <p:cNvPr id="34" name="直線コネクタ 33">
            <a:extLst>
              <a:ext uri="{FF2B5EF4-FFF2-40B4-BE49-F238E27FC236}">
                <a16:creationId xmlns:a16="http://schemas.microsoft.com/office/drawing/2014/main" id="{E0302669-C7CF-C503-3DE8-1F1678A6E25A}"/>
              </a:ext>
            </a:extLst>
          </p:cNvPr>
          <p:cNvCxnSpPr/>
          <p:nvPr/>
        </p:nvCxnSpPr>
        <p:spPr>
          <a:xfrm>
            <a:off x="5638801" y="2351555"/>
            <a:ext cx="0" cy="720267"/>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9CAE344-7BC9-FE3B-A504-FAEF178E739F}"/>
              </a:ext>
            </a:extLst>
          </p:cNvPr>
          <p:cNvCxnSpPr>
            <a:cxnSpLocks/>
          </p:cNvCxnSpPr>
          <p:nvPr/>
        </p:nvCxnSpPr>
        <p:spPr>
          <a:xfrm>
            <a:off x="8247530" y="2417256"/>
            <a:ext cx="0" cy="595262"/>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7697D30-6F80-18F1-48CE-AC332089BB2B}"/>
              </a:ext>
            </a:extLst>
          </p:cNvPr>
          <p:cNvSpPr txBox="1"/>
          <p:nvPr/>
        </p:nvSpPr>
        <p:spPr>
          <a:xfrm>
            <a:off x="9468919" y="4284401"/>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9466704" y="5162477"/>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2" name="テキスト ボックス 1">
            <a:extLst>
              <a:ext uri="{FF2B5EF4-FFF2-40B4-BE49-F238E27FC236}">
                <a16:creationId xmlns:a16="http://schemas.microsoft.com/office/drawing/2014/main" id="{CF262BAC-BE14-B854-9957-8CB09C745DCD}"/>
              </a:ext>
            </a:extLst>
          </p:cNvPr>
          <p:cNvSpPr txBox="1"/>
          <p:nvPr/>
        </p:nvSpPr>
        <p:spPr>
          <a:xfrm>
            <a:off x="9614598" y="831248"/>
            <a:ext cx="2578581" cy="523220"/>
          </a:xfrm>
          <a:prstGeom prst="rect">
            <a:avLst/>
          </a:prstGeom>
          <a:noFill/>
        </p:spPr>
        <p:txBody>
          <a:bodyPr wrap="square" rtlCol="0">
            <a:spAutoFit/>
          </a:bodyPr>
          <a:lstStyle/>
          <a:p>
            <a:pPr algn="ctr"/>
            <a:r>
              <a:rPr lang="ja-JP" altLang="en-US" sz="1600" dirty="0">
                <a:solidFill>
                  <a:schemeClr val="accent1"/>
                </a:solidFill>
              </a:rPr>
              <a:t>マーカー無しは最適解を獲得</a:t>
            </a:r>
            <a:endParaRPr lang="en-US" altLang="ja-JP" sz="1600" dirty="0">
              <a:solidFill>
                <a:schemeClr val="accent1"/>
              </a:solidFill>
            </a:endParaRPr>
          </a:p>
          <a:p>
            <a:pPr algn="ctr"/>
            <a:r>
              <a:rPr lang="en-US" altLang="ja-JP" sz="1200" dirty="0">
                <a:solidFill>
                  <a:schemeClr val="accent1"/>
                </a:solidFill>
              </a:rPr>
              <a:t>(</a:t>
            </a:r>
            <a:r>
              <a:rPr lang="ja-JP" altLang="en-US" sz="1200" dirty="0">
                <a:solidFill>
                  <a:schemeClr val="accent1"/>
                </a:solidFill>
              </a:rPr>
              <a:t>有効桁数以上の精度</a:t>
            </a:r>
            <a:r>
              <a:rPr lang="en-US" altLang="ja-JP" sz="1200" dirty="0">
                <a:solidFill>
                  <a:schemeClr val="accent1"/>
                </a:solidFill>
              </a:rPr>
              <a:t>)</a:t>
            </a:r>
            <a:endParaRPr lang="ja-JP" altLang="en-US" sz="1200" dirty="0">
              <a:solidFill>
                <a:schemeClr val="accent1"/>
              </a:solidFill>
            </a:endParaRPr>
          </a:p>
        </p:txBody>
      </p:sp>
      <p:sp>
        <p:nvSpPr>
          <p:cNvPr id="5" name="正方形/長方形 4">
            <a:extLst>
              <a:ext uri="{FF2B5EF4-FFF2-40B4-BE49-F238E27FC236}">
                <a16:creationId xmlns:a16="http://schemas.microsoft.com/office/drawing/2014/main" id="{883344D0-0B69-07B6-DA6C-16F8BC69AE11}"/>
              </a:ext>
            </a:extLst>
          </p:cNvPr>
          <p:cNvSpPr/>
          <p:nvPr/>
        </p:nvSpPr>
        <p:spPr>
          <a:xfrm>
            <a:off x="2206601" y="2105664"/>
            <a:ext cx="4047207" cy="1884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69CEDBB-B95F-06CE-E6E7-8686AB20D309}"/>
              </a:ext>
            </a:extLst>
          </p:cNvPr>
          <p:cNvSpPr/>
          <p:nvPr/>
        </p:nvSpPr>
        <p:spPr>
          <a:xfrm>
            <a:off x="2206601" y="4243003"/>
            <a:ext cx="4047207" cy="1838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058742B0-9686-8E2F-D2D4-DC6B92A6DE20}"/>
              </a:ext>
            </a:extLst>
          </p:cNvPr>
          <p:cNvSpPr/>
          <p:nvPr/>
        </p:nvSpPr>
        <p:spPr>
          <a:xfrm>
            <a:off x="7008385" y="2105664"/>
            <a:ext cx="4047207" cy="1884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00AF6C93-171B-2B0F-1E46-6C3C99CDA348}"/>
              </a:ext>
            </a:extLst>
          </p:cNvPr>
          <p:cNvPicPr>
            <a:picLocks noChangeAspect="1"/>
          </p:cNvPicPr>
          <p:nvPr/>
        </p:nvPicPr>
        <p:blipFill rotWithShape="1">
          <a:blip r:embed="rId5"/>
          <a:srcRect l="25091" t="1716" r="24761" b="72762"/>
          <a:stretch/>
        </p:blipFill>
        <p:spPr>
          <a:xfrm>
            <a:off x="144720" y="2574792"/>
            <a:ext cx="2025872" cy="663904"/>
          </a:xfrm>
          <a:prstGeom prst="rect">
            <a:avLst/>
          </a:prstGeom>
        </p:spPr>
      </p:pic>
      <p:sp>
        <p:nvSpPr>
          <p:cNvPr id="12" name="正方形/長方形 11">
            <a:extLst>
              <a:ext uri="{FF2B5EF4-FFF2-40B4-BE49-F238E27FC236}">
                <a16:creationId xmlns:a16="http://schemas.microsoft.com/office/drawing/2014/main" id="{1DF15154-727C-2C3D-A4D4-9409D352A3C2}"/>
              </a:ext>
            </a:extLst>
          </p:cNvPr>
          <p:cNvSpPr/>
          <p:nvPr/>
        </p:nvSpPr>
        <p:spPr>
          <a:xfrm>
            <a:off x="7015347" y="4240765"/>
            <a:ext cx="4033282" cy="1838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41688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9D13EB47-7290-904C-CF1C-FB36F30465C7}"/>
              </a:ext>
            </a:extLst>
          </p:cNvPr>
          <p:cNvPicPr>
            <a:picLocks noChangeAspect="1"/>
          </p:cNvPicPr>
          <p:nvPr/>
        </p:nvPicPr>
        <p:blipFill rotWithShape="1">
          <a:blip r:embed="rId2"/>
          <a:srcRect t="11764" b="2811"/>
          <a:stretch/>
        </p:blipFill>
        <p:spPr>
          <a:xfrm>
            <a:off x="2227942" y="1886930"/>
            <a:ext cx="4036778" cy="2227868"/>
          </a:xfrm>
          <a:prstGeom prst="rect">
            <a:avLst/>
          </a:prstGeom>
        </p:spPr>
      </p:pic>
      <p:pic>
        <p:nvPicPr>
          <p:cNvPr id="17" name="図 16">
            <a:extLst>
              <a:ext uri="{FF2B5EF4-FFF2-40B4-BE49-F238E27FC236}">
                <a16:creationId xmlns:a16="http://schemas.microsoft.com/office/drawing/2014/main" id="{181E9194-D49C-7405-9E87-AA03E9EDAB18}"/>
              </a:ext>
            </a:extLst>
          </p:cNvPr>
          <p:cNvPicPr>
            <a:picLocks noChangeAspect="1"/>
          </p:cNvPicPr>
          <p:nvPr/>
        </p:nvPicPr>
        <p:blipFill rotWithShape="1">
          <a:blip r:embed="rId3"/>
          <a:srcRect t="11201" b="2928"/>
          <a:stretch/>
        </p:blipFill>
        <p:spPr>
          <a:xfrm>
            <a:off x="2234360" y="4162426"/>
            <a:ext cx="4034593" cy="2227865"/>
          </a:xfrm>
          <a:prstGeom prst="rect">
            <a:avLst/>
          </a:prstGeom>
        </p:spPr>
      </p:pic>
      <p:pic>
        <p:nvPicPr>
          <p:cNvPr id="4" name="図 3">
            <a:extLst>
              <a:ext uri="{FF2B5EF4-FFF2-40B4-BE49-F238E27FC236}">
                <a16:creationId xmlns:a16="http://schemas.microsoft.com/office/drawing/2014/main" id="{F4818E3C-72C7-82F9-0195-EB7483A562A7}"/>
              </a:ext>
            </a:extLst>
          </p:cNvPr>
          <p:cNvPicPr>
            <a:picLocks noChangeAspect="1"/>
          </p:cNvPicPr>
          <p:nvPr/>
        </p:nvPicPr>
        <p:blipFill rotWithShape="1">
          <a:blip r:embed="rId4"/>
          <a:srcRect t="11088" b="3553"/>
          <a:stretch/>
        </p:blipFill>
        <p:spPr>
          <a:xfrm>
            <a:off x="6994459" y="1865023"/>
            <a:ext cx="4039884" cy="2227865"/>
          </a:xfrm>
          <a:prstGeom prst="rect">
            <a:avLst/>
          </a:prstGeom>
        </p:spPr>
      </p:pic>
      <p:pic>
        <p:nvPicPr>
          <p:cNvPr id="5" name="図 4">
            <a:extLst>
              <a:ext uri="{FF2B5EF4-FFF2-40B4-BE49-F238E27FC236}">
                <a16:creationId xmlns:a16="http://schemas.microsoft.com/office/drawing/2014/main" id="{A816DB33-C41F-2B76-A103-DB83207E6EEF}"/>
              </a:ext>
            </a:extLst>
          </p:cNvPr>
          <p:cNvPicPr>
            <a:picLocks noChangeAspect="1"/>
          </p:cNvPicPr>
          <p:nvPr/>
        </p:nvPicPr>
        <p:blipFill rotWithShape="1">
          <a:blip r:embed="rId5"/>
          <a:srcRect t="11434" b="2921"/>
          <a:stretch/>
        </p:blipFill>
        <p:spPr>
          <a:xfrm>
            <a:off x="6994457" y="4162426"/>
            <a:ext cx="4039886" cy="222786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50559"/>
            <a:ext cx="11400125" cy="518094"/>
          </a:xfrm>
        </p:spPr>
        <p:txBody>
          <a:bodyPr/>
          <a:lstStyle/>
          <a:p>
            <a:r>
              <a:rPr lang="ja-JP" altLang="en-US" dirty="0"/>
              <a:t>探索性能と計算時間：</a:t>
            </a:r>
            <a:r>
              <a:rPr lang="en-US" altLang="ja-JP" dirty="0" err="1"/>
              <a:t>Griewank</a:t>
            </a:r>
            <a:r>
              <a:rPr lang="ja-JP" altLang="en-US" dirty="0"/>
              <a:t>関数</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08993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31" y="4367955"/>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78920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78920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1940820-95B6-FFBE-0056-C5E73B1E364D}"/>
              </a:ext>
            </a:extLst>
          </p:cNvPr>
          <p:cNvSpPr txBox="1"/>
          <p:nvPr/>
        </p:nvSpPr>
        <p:spPr>
          <a:xfrm>
            <a:off x="9614598" y="831248"/>
            <a:ext cx="2578581" cy="523220"/>
          </a:xfrm>
          <a:prstGeom prst="rect">
            <a:avLst/>
          </a:prstGeom>
          <a:noFill/>
        </p:spPr>
        <p:txBody>
          <a:bodyPr wrap="square" rtlCol="0">
            <a:spAutoFit/>
          </a:bodyPr>
          <a:lstStyle/>
          <a:p>
            <a:pPr algn="ctr"/>
            <a:r>
              <a:rPr lang="ja-JP" altLang="en-US" sz="1600" dirty="0">
                <a:solidFill>
                  <a:schemeClr val="accent1"/>
                </a:solidFill>
              </a:rPr>
              <a:t>マーカー無しは最適解を獲得</a:t>
            </a:r>
            <a:endParaRPr lang="en-US" altLang="ja-JP" sz="1600" dirty="0">
              <a:solidFill>
                <a:schemeClr val="accent1"/>
              </a:solidFill>
            </a:endParaRPr>
          </a:p>
          <a:p>
            <a:pPr algn="ctr"/>
            <a:r>
              <a:rPr lang="en-US" altLang="ja-JP" sz="1200" dirty="0">
                <a:solidFill>
                  <a:schemeClr val="accent1"/>
                </a:solidFill>
              </a:rPr>
              <a:t>(</a:t>
            </a:r>
            <a:r>
              <a:rPr lang="ja-JP" altLang="en-US" sz="1200" dirty="0">
                <a:solidFill>
                  <a:schemeClr val="accent1"/>
                </a:solidFill>
              </a:rPr>
              <a:t>有効桁数以上の精度</a:t>
            </a:r>
            <a:r>
              <a:rPr lang="en-US" altLang="ja-JP" sz="1200" dirty="0">
                <a:solidFill>
                  <a:schemeClr val="accent1"/>
                </a:solidFill>
              </a:rPr>
              <a:t>)</a:t>
            </a:r>
            <a:endParaRPr lang="ja-JP" altLang="en-US" sz="1200" dirty="0">
              <a:solidFill>
                <a:schemeClr val="accent1"/>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7015150" y="2305689"/>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7015150" y="2305689"/>
                <a:ext cx="338353" cy="1313495"/>
              </a:xfrm>
              <a:prstGeom prst="rect">
                <a:avLst/>
              </a:prstGeom>
              <a:blipFill>
                <a:blip r:embed="rId6"/>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34360" y="2294586"/>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34360" y="2294586"/>
                <a:ext cx="338353" cy="1313495"/>
              </a:xfrm>
              <a:prstGeom prst="rect">
                <a:avLst/>
              </a:prstGeom>
              <a:blipFill>
                <a:blip r:embed="rId7"/>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7" y="907982"/>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分枝限定法は凸緩和の精度が悪く、最適解を得られなかった。</a:t>
            </a:r>
            <a:endParaRPr lang="en-US" altLang="ja-JP" sz="2800" dirty="0"/>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10280552" y="4518730"/>
            <a:ext cx="876473" cy="338554"/>
          </a:xfrm>
          <a:prstGeom prst="rect">
            <a:avLst/>
          </a:prstGeom>
          <a:noFill/>
        </p:spPr>
        <p:txBody>
          <a:bodyPr wrap="square" rtlCol="0">
            <a:spAutoFit/>
          </a:bodyPr>
          <a:lstStyle/>
          <a:p>
            <a:pPr algn="ctr"/>
            <a:r>
              <a:rPr lang="ja-JP" altLang="en-US" sz="1600" dirty="0">
                <a:solidFill>
                  <a:schemeClr val="accent1"/>
                </a:solidFill>
              </a:rPr>
              <a:t>約</a:t>
            </a:r>
            <a:r>
              <a:rPr lang="en-US" altLang="ja-JP" sz="1600" dirty="0">
                <a:solidFill>
                  <a:schemeClr val="accent1"/>
                </a:solidFill>
              </a:rPr>
              <a:t>3</a:t>
            </a:r>
            <a:r>
              <a:rPr lang="ja-JP" altLang="en-US" sz="1600" dirty="0">
                <a:solidFill>
                  <a:schemeClr val="accent1"/>
                </a:solidFill>
              </a:rPr>
              <a:t>分</a:t>
            </a:r>
          </a:p>
        </p:txBody>
      </p:sp>
      <p:sp>
        <p:nvSpPr>
          <p:cNvPr id="6" name="テキスト ボックス 5">
            <a:extLst>
              <a:ext uri="{FF2B5EF4-FFF2-40B4-BE49-F238E27FC236}">
                <a16:creationId xmlns:a16="http://schemas.microsoft.com/office/drawing/2014/main" id="{9FA8D6D3-BF7D-BDC9-1653-4678EE7238BE}"/>
              </a:ext>
            </a:extLst>
          </p:cNvPr>
          <p:cNvSpPr txBox="1"/>
          <p:nvPr/>
        </p:nvSpPr>
        <p:spPr>
          <a:xfrm>
            <a:off x="10143771" y="5305045"/>
            <a:ext cx="876473" cy="338554"/>
          </a:xfrm>
          <a:prstGeom prst="rect">
            <a:avLst/>
          </a:prstGeom>
          <a:noFill/>
        </p:spPr>
        <p:txBody>
          <a:bodyPr wrap="square" rtlCol="0">
            <a:spAutoFit/>
          </a:bodyPr>
          <a:lstStyle/>
          <a:p>
            <a:pPr algn="ctr"/>
            <a:r>
              <a:rPr lang="ja-JP" altLang="en-US" sz="1600" dirty="0">
                <a:solidFill>
                  <a:schemeClr val="accent4"/>
                </a:solidFill>
              </a:rPr>
              <a:t>約</a:t>
            </a:r>
            <a:r>
              <a:rPr lang="en-US" altLang="ja-JP" sz="1600" dirty="0">
                <a:solidFill>
                  <a:schemeClr val="accent4"/>
                </a:solidFill>
              </a:rPr>
              <a:t>0.2</a:t>
            </a:r>
            <a:r>
              <a:rPr lang="ja-JP" altLang="en-US" sz="1600" dirty="0">
                <a:solidFill>
                  <a:schemeClr val="accent4"/>
                </a:solidFill>
              </a:rPr>
              <a:t>秒</a:t>
            </a:r>
          </a:p>
        </p:txBody>
      </p:sp>
      <p:sp>
        <p:nvSpPr>
          <p:cNvPr id="18" name="テキスト ボックス 17">
            <a:extLst>
              <a:ext uri="{FF2B5EF4-FFF2-40B4-BE49-F238E27FC236}">
                <a16:creationId xmlns:a16="http://schemas.microsoft.com/office/drawing/2014/main" id="{BDBDFB79-6F09-A3C7-60D0-80096F838139}"/>
              </a:ext>
            </a:extLst>
          </p:cNvPr>
          <p:cNvSpPr txBox="1"/>
          <p:nvPr/>
        </p:nvSpPr>
        <p:spPr>
          <a:xfrm>
            <a:off x="5244884" y="4573707"/>
            <a:ext cx="876473" cy="338554"/>
          </a:xfrm>
          <a:prstGeom prst="rect">
            <a:avLst/>
          </a:prstGeom>
          <a:noFill/>
        </p:spPr>
        <p:txBody>
          <a:bodyPr wrap="square" rtlCol="0">
            <a:spAutoFit/>
          </a:bodyPr>
          <a:lstStyle/>
          <a:p>
            <a:pPr algn="ctr"/>
            <a:r>
              <a:rPr lang="ja-JP" altLang="en-US" sz="1600" dirty="0">
                <a:solidFill>
                  <a:schemeClr val="accent1"/>
                </a:solidFill>
              </a:rPr>
              <a:t>約</a:t>
            </a:r>
            <a:r>
              <a:rPr lang="en-US" altLang="ja-JP" sz="1600" dirty="0">
                <a:solidFill>
                  <a:schemeClr val="accent1"/>
                </a:solidFill>
              </a:rPr>
              <a:t>3</a:t>
            </a:r>
            <a:r>
              <a:rPr lang="ja-JP" altLang="en-US" sz="1600" dirty="0">
                <a:solidFill>
                  <a:schemeClr val="accent1"/>
                </a:solidFill>
              </a:rPr>
              <a:t>分</a:t>
            </a:r>
          </a:p>
        </p:txBody>
      </p:sp>
      <p:sp>
        <p:nvSpPr>
          <p:cNvPr id="19" name="テキスト ボックス 18">
            <a:extLst>
              <a:ext uri="{FF2B5EF4-FFF2-40B4-BE49-F238E27FC236}">
                <a16:creationId xmlns:a16="http://schemas.microsoft.com/office/drawing/2014/main" id="{FF4DE2D4-2127-E79B-D60F-1852652F147E}"/>
              </a:ext>
            </a:extLst>
          </p:cNvPr>
          <p:cNvSpPr txBox="1"/>
          <p:nvPr/>
        </p:nvSpPr>
        <p:spPr>
          <a:xfrm>
            <a:off x="5302771" y="5278085"/>
            <a:ext cx="876473" cy="338554"/>
          </a:xfrm>
          <a:prstGeom prst="rect">
            <a:avLst/>
          </a:prstGeom>
          <a:noFill/>
        </p:spPr>
        <p:txBody>
          <a:bodyPr wrap="square" rtlCol="0">
            <a:spAutoFit/>
          </a:bodyPr>
          <a:lstStyle/>
          <a:p>
            <a:pPr algn="ctr"/>
            <a:r>
              <a:rPr lang="ja-JP" altLang="en-US" sz="1600" dirty="0">
                <a:solidFill>
                  <a:schemeClr val="accent4"/>
                </a:solidFill>
              </a:rPr>
              <a:t>約</a:t>
            </a:r>
            <a:r>
              <a:rPr lang="en-US" altLang="ja-JP" sz="1600" dirty="0">
                <a:solidFill>
                  <a:schemeClr val="accent4"/>
                </a:solidFill>
              </a:rPr>
              <a:t>0.2</a:t>
            </a:r>
            <a:r>
              <a:rPr lang="ja-JP" altLang="en-US" sz="1600" dirty="0">
                <a:solidFill>
                  <a:schemeClr val="accent4"/>
                </a:solidFill>
              </a:rPr>
              <a:t>秒</a:t>
            </a:r>
          </a:p>
        </p:txBody>
      </p:sp>
      <p:sp>
        <p:nvSpPr>
          <p:cNvPr id="26" name="テキスト ボックス 25">
            <a:extLst>
              <a:ext uri="{FF2B5EF4-FFF2-40B4-BE49-F238E27FC236}">
                <a16:creationId xmlns:a16="http://schemas.microsoft.com/office/drawing/2014/main" id="{A5150BCA-9C1E-A3A5-C435-CF7E96F429F7}"/>
              </a:ext>
            </a:extLst>
          </p:cNvPr>
          <p:cNvSpPr txBox="1"/>
          <p:nvPr/>
        </p:nvSpPr>
        <p:spPr>
          <a:xfrm>
            <a:off x="3638536" y="2241328"/>
            <a:ext cx="2578581" cy="584775"/>
          </a:xfrm>
          <a:prstGeom prst="rect">
            <a:avLst/>
          </a:prstGeom>
          <a:noFill/>
        </p:spPr>
        <p:txBody>
          <a:bodyPr wrap="square" rtlCol="0">
            <a:spAutoFit/>
          </a:bodyPr>
          <a:lstStyle/>
          <a:p>
            <a:pPr algn="ctr"/>
            <a:r>
              <a:rPr lang="en-US" altLang="ja-JP" sz="1600" dirty="0">
                <a:solidFill>
                  <a:schemeClr val="accent4"/>
                </a:solidFill>
              </a:rPr>
              <a:t>B&amp;B</a:t>
            </a:r>
            <a:r>
              <a:rPr lang="ja-JP" altLang="en-US" sz="1600" dirty="0">
                <a:solidFill>
                  <a:schemeClr val="accent4"/>
                </a:solidFill>
              </a:rPr>
              <a:t>は、一部の連続変数が最適解から大きく外れている</a:t>
            </a:r>
            <a:endParaRPr lang="ja-JP" altLang="en-US" sz="1200" dirty="0">
              <a:solidFill>
                <a:schemeClr val="accent4"/>
              </a:solidFill>
            </a:endParaRPr>
          </a:p>
        </p:txBody>
      </p:sp>
      <p:pic>
        <p:nvPicPr>
          <p:cNvPr id="2" name="図 1">
            <a:extLst>
              <a:ext uri="{FF2B5EF4-FFF2-40B4-BE49-F238E27FC236}">
                <a16:creationId xmlns:a16="http://schemas.microsoft.com/office/drawing/2014/main" id="{6316E63B-B4FC-5E29-8B6A-9963203E088F}"/>
              </a:ext>
            </a:extLst>
          </p:cNvPr>
          <p:cNvPicPr>
            <a:picLocks noChangeAspect="1"/>
          </p:cNvPicPr>
          <p:nvPr/>
        </p:nvPicPr>
        <p:blipFill rotWithShape="1">
          <a:blip r:embed="rId2"/>
          <a:srcRect l="24326" t="1298" r="23292" b="87910"/>
          <a:stretch/>
        </p:blipFill>
        <p:spPr>
          <a:xfrm>
            <a:off x="162419" y="2539529"/>
            <a:ext cx="1816965" cy="241843"/>
          </a:xfrm>
          <a:prstGeom prst="rect">
            <a:avLst/>
          </a:prstGeom>
        </p:spPr>
      </p:pic>
      <p:sp>
        <p:nvSpPr>
          <p:cNvPr id="9" name="正方形/長方形 8">
            <a:extLst>
              <a:ext uri="{FF2B5EF4-FFF2-40B4-BE49-F238E27FC236}">
                <a16:creationId xmlns:a16="http://schemas.microsoft.com/office/drawing/2014/main" id="{1EBCD785-4B57-B5E8-C56F-60D32BD32EFA}"/>
              </a:ext>
            </a:extLst>
          </p:cNvPr>
          <p:cNvSpPr/>
          <p:nvPr/>
        </p:nvSpPr>
        <p:spPr>
          <a:xfrm>
            <a:off x="2225324" y="1857387"/>
            <a:ext cx="4043629" cy="22574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8992808D-1763-1961-CEF0-CAB798CFAD03}"/>
              </a:ext>
            </a:extLst>
          </p:cNvPr>
          <p:cNvSpPr/>
          <p:nvPr/>
        </p:nvSpPr>
        <p:spPr>
          <a:xfrm>
            <a:off x="2227757" y="4147653"/>
            <a:ext cx="4036777" cy="22426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25E8C3DC-E8C4-E59B-C701-30591327D275}"/>
              </a:ext>
            </a:extLst>
          </p:cNvPr>
          <p:cNvSpPr/>
          <p:nvPr/>
        </p:nvSpPr>
        <p:spPr>
          <a:xfrm>
            <a:off x="6990713" y="1857377"/>
            <a:ext cx="4039885" cy="2257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1CBC694A-F552-51E8-D6AB-1415FE6B3059}"/>
              </a:ext>
            </a:extLst>
          </p:cNvPr>
          <p:cNvSpPr/>
          <p:nvPr/>
        </p:nvSpPr>
        <p:spPr>
          <a:xfrm>
            <a:off x="6990713" y="4147653"/>
            <a:ext cx="4043630" cy="22426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DDF600A2-3D45-26A2-E27B-5790A360BD9B}"/>
              </a:ext>
            </a:extLst>
          </p:cNvPr>
          <p:cNvSpPr txBox="1"/>
          <p:nvPr/>
        </p:nvSpPr>
        <p:spPr>
          <a:xfrm>
            <a:off x="2234360" y="1359620"/>
            <a:ext cx="4109148" cy="369332"/>
          </a:xfrm>
          <a:prstGeom prst="rect">
            <a:avLst/>
          </a:prstGeom>
          <a:noFill/>
        </p:spPr>
        <p:txBody>
          <a:bodyPr wrap="square" rtlCol="0">
            <a:spAutoFit/>
          </a:bodyPr>
          <a:lstStyle/>
          <a:p>
            <a:pPr algn="ctr"/>
            <a:r>
              <a:rPr lang="ja-JP" altLang="en-US" b="1" dirty="0"/>
              <a:t>次元数を増加</a:t>
            </a:r>
            <a:r>
              <a:rPr lang="ja-JP" altLang="en-US" sz="1600" dirty="0"/>
              <a:t>（バイナリ変数の割合＝</a:t>
            </a:r>
            <a:r>
              <a:rPr lang="en-US" altLang="ja-JP" sz="1600" dirty="0"/>
              <a:t>2</a:t>
            </a:r>
            <a:r>
              <a:rPr lang="ja-JP" altLang="en-US" sz="1600" dirty="0"/>
              <a:t>割）</a:t>
            </a:r>
          </a:p>
        </p:txBody>
      </p:sp>
      <p:sp>
        <p:nvSpPr>
          <p:cNvPr id="28" name="テキスト ボックス 27">
            <a:extLst>
              <a:ext uri="{FF2B5EF4-FFF2-40B4-BE49-F238E27FC236}">
                <a16:creationId xmlns:a16="http://schemas.microsoft.com/office/drawing/2014/main" id="{C4C43266-6E74-2D31-57B7-0982C3901AB9}"/>
              </a:ext>
            </a:extLst>
          </p:cNvPr>
          <p:cNvSpPr txBox="1"/>
          <p:nvPr/>
        </p:nvSpPr>
        <p:spPr>
          <a:xfrm>
            <a:off x="6977414" y="1358302"/>
            <a:ext cx="4109148" cy="369332"/>
          </a:xfrm>
          <a:prstGeom prst="rect">
            <a:avLst/>
          </a:prstGeom>
          <a:noFill/>
        </p:spPr>
        <p:txBody>
          <a:bodyPr wrap="square" rtlCol="0">
            <a:spAutoFit/>
          </a:bodyPr>
          <a:lstStyle/>
          <a:p>
            <a:pPr algn="ctr"/>
            <a:r>
              <a:rPr lang="ja-JP" altLang="en-US" b="1" dirty="0"/>
              <a:t>混合変数比を変化</a:t>
            </a:r>
            <a:r>
              <a:rPr lang="ja-JP" altLang="en-US" sz="1600" dirty="0"/>
              <a:t>（全体変数＝</a:t>
            </a:r>
            <a:r>
              <a:rPr lang="en-US" altLang="ja-JP" sz="1600" dirty="0"/>
              <a:t>50</a:t>
            </a:r>
            <a:r>
              <a:rPr lang="ja-JP" altLang="en-US" sz="1600" dirty="0"/>
              <a:t>次元）</a:t>
            </a:r>
          </a:p>
        </p:txBody>
      </p:sp>
    </p:spTree>
    <p:extLst>
      <p:ext uri="{BB962C8B-B14F-4D97-AF65-F5344CB8AC3E}">
        <p14:creationId xmlns:p14="http://schemas.microsoft.com/office/powerpoint/2010/main" val="216032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四角形: 角を丸くする 55">
            <a:extLst>
              <a:ext uri="{FF2B5EF4-FFF2-40B4-BE49-F238E27FC236}">
                <a16:creationId xmlns:a16="http://schemas.microsoft.com/office/drawing/2014/main" id="{0A3C02A1-CF11-F69A-C5C0-63BC5CB57570}"/>
              </a:ext>
            </a:extLst>
          </p:cNvPr>
          <p:cNvSpPr/>
          <p:nvPr/>
        </p:nvSpPr>
        <p:spPr>
          <a:xfrm rot="16200000">
            <a:off x="3153692" y="3689141"/>
            <a:ext cx="1382539" cy="142235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39837"/>
            <a:ext cx="11341887" cy="689974"/>
          </a:xfrm>
        </p:spPr>
        <p:txBody>
          <a:bodyPr/>
          <a:lstStyle/>
          <a:p>
            <a:r>
              <a:rPr lang="ja-JP" altLang="en-US" sz="2800" dirty="0"/>
              <a:t>実問題から抽出した性質変化に対して、そのロバスト化に成功した。</a:t>
            </a:r>
            <a:endParaRPr lang="en-US" altLang="ja-JP" sz="2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ベンチマーク問題の結果まとめ</a:t>
            </a:r>
            <a:endParaRPr lang="en-US" dirty="0"/>
          </a:p>
        </p:txBody>
      </p:sp>
      <p:cxnSp>
        <p:nvCxnSpPr>
          <p:cNvPr id="2" name="直線矢印コネクタ 1">
            <a:extLst>
              <a:ext uri="{FF2B5EF4-FFF2-40B4-BE49-F238E27FC236}">
                <a16:creationId xmlns:a16="http://schemas.microsoft.com/office/drawing/2014/main" id="{1865B8D3-6B60-B8C6-6070-E00CC5CBF502}"/>
              </a:ext>
            </a:extLst>
          </p:cNvPr>
          <p:cNvCxnSpPr>
            <a:cxnSpLocks/>
          </p:cNvCxnSpPr>
          <p:nvPr/>
        </p:nvCxnSpPr>
        <p:spPr>
          <a:xfrm flipV="1">
            <a:off x="1304367" y="2105025"/>
            <a:ext cx="0" cy="3011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25C2001-2F53-CE06-879A-58820EEF8A67}"/>
              </a:ext>
            </a:extLst>
          </p:cNvPr>
          <p:cNvCxnSpPr>
            <a:cxnSpLocks/>
          </p:cNvCxnSpPr>
          <p:nvPr/>
        </p:nvCxnSpPr>
        <p:spPr>
          <a:xfrm>
            <a:off x="1304367" y="5118371"/>
            <a:ext cx="40201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214F837-9C55-408E-2409-7886B95299EA}"/>
                  </a:ext>
                </a:extLst>
              </p:cNvPr>
              <p:cNvSpPr txBox="1"/>
              <p:nvPr/>
            </p:nvSpPr>
            <p:spPr>
              <a:xfrm>
                <a:off x="1712844" y="5159615"/>
                <a:ext cx="3073838" cy="338554"/>
              </a:xfrm>
              <a:prstGeom prst="rect">
                <a:avLst/>
              </a:prstGeom>
              <a:noFill/>
            </p:spPr>
            <p:txBody>
              <a:bodyPr wrap="square" rtlCol="0">
                <a:spAutoFit/>
              </a:bodyPr>
              <a:lstStyle/>
              <a:p>
                <a:pPr algn="ct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のパレートフロンティアの広さ</a:t>
                </a:r>
              </a:p>
            </p:txBody>
          </p:sp>
        </mc:Choice>
        <mc:Fallback xmlns="">
          <p:sp>
            <p:nvSpPr>
              <p:cNvPr id="9" name="テキスト ボックス 8">
                <a:extLst>
                  <a:ext uri="{FF2B5EF4-FFF2-40B4-BE49-F238E27FC236}">
                    <a16:creationId xmlns:a16="http://schemas.microsoft.com/office/drawing/2014/main" id="{C214F837-9C55-408E-2409-7886B95299EA}"/>
                  </a:ext>
                </a:extLst>
              </p:cNvPr>
              <p:cNvSpPr txBox="1">
                <a:spLocks noRot="1" noChangeAspect="1" noMove="1" noResize="1" noEditPoints="1" noAdjustHandles="1" noChangeArrowheads="1" noChangeShapeType="1" noTextEdit="1"/>
              </p:cNvSpPr>
              <p:nvPr/>
            </p:nvSpPr>
            <p:spPr>
              <a:xfrm>
                <a:off x="1712844" y="5159615"/>
                <a:ext cx="3073838" cy="338554"/>
              </a:xfrm>
              <a:prstGeom prst="rect">
                <a:avLst/>
              </a:prstGeom>
              <a:blipFill>
                <a:blip r:embed="rId2"/>
                <a:stretch>
                  <a:fillRect t="-5357" b="-21429"/>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F9F44448-C628-78AB-C2D4-6A5E1FE4BD81}"/>
              </a:ext>
            </a:extLst>
          </p:cNvPr>
          <p:cNvSpPr txBox="1"/>
          <p:nvPr/>
        </p:nvSpPr>
        <p:spPr>
          <a:xfrm rot="16200000">
            <a:off x="-232991" y="3492847"/>
            <a:ext cx="2540362" cy="338554"/>
          </a:xfrm>
          <a:prstGeom prst="rect">
            <a:avLst/>
          </a:prstGeom>
          <a:noFill/>
        </p:spPr>
        <p:txBody>
          <a:bodyPr wrap="square" rtlCol="0">
            <a:spAutoFit/>
          </a:bodyPr>
          <a:lstStyle/>
          <a:p>
            <a:pPr algn="ctr"/>
            <a:r>
              <a:rPr lang="ja-JP" altLang="en-US" sz="1600" dirty="0"/>
              <a:t>実行可能領域の非連結性</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61635E2-96A9-D240-35A4-802A158646E3}"/>
                  </a:ext>
                </a:extLst>
              </p:cNvPr>
              <p:cNvSpPr txBox="1"/>
              <p:nvPr/>
            </p:nvSpPr>
            <p:spPr>
              <a:xfrm>
                <a:off x="8207146" y="5137696"/>
                <a:ext cx="2099473" cy="338554"/>
              </a:xfrm>
              <a:prstGeom prst="rect">
                <a:avLst/>
              </a:prstGeom>
              <a:noFill/>
            </p:spPr>
            <p:txBody>
              <a:bodyPr wrap="square" rtlCol="0">
                <a:spAutoFit/>
              </a:bodyPr>
              <a:lstStyle/>
              <a:p>
                <a:pPr algn="ct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のスケール差</a:t>
                </a:r>
              </a:p>
            </p:txBody>
          </p:sp>
        </mc:Choice>
        <mc:Fallback xmlns="">
          <p:sp>
            <p:nvSpPr>
              <p:cNvPr id="11" name="テキスト ボックス 10">
                <a:extLst>
                  <a:ext uri="{FF2B5EF4-FFF2-40B4-BE49-F238E27FC236}">
                    <a16:creationId xmlns:a16="http://schemas.microsoft.com/office/drawing/2014/main" id="{861635E2-96A9-D240-35A4-802A158646E3}"/>
                  </a:ext>
                </a:extLst>
              </p:cNvPr>
              <p:cNvSpPr txBox="1">
                <a:spLocks noRot="1" noChangeAspect="1" noMove="1" noResize="1" noEditPoints="1" noAdjustHandles="1" noChangeArrowheads="1" noChangeShapeType="1" noTextEdit="1"/>
              </p:cNvSpPr>
              <p:nvPr/>
            </p:nvSpPr>
            <p:spPr>
              <a:xfrm>
                <a:off x="8207146" y="5137696"/>
                <a:ext cx="2099473" cy="338554"/>
              </a:xfrm>
              <a:prstGeom prst="rect">
                <a:avLst/>
              </a:prstGeom>
              <a:blipFill>
                <a:blip r:embed="rId3"/>
                <a:stretch>
                  <a:fillRect t="-5455" b="-23636"/>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B38B815-A295-345D-FB77-FB0D443EE537}"/>
              </a:ext>
            </a:extLst>
          </p:cNvPr>
          <p:cNvSpPr txBox="1"/>
          <p:nvPr/>
        </p:nvSpPr>
        <p:spPr>
          <a:xfrm>
            <a:off x="4637437" y="5159615"/>
            <a:ext cx="809437" cy="338554"/>
          </a:xfrm>
          <a:prstGeom prst="rect">
            <a:avLst/>
          </a:prstGeom>
          <a:noFill/>
        </p:spPr>
        <p:txBody>
          <a:bodyPr wrap="square" rtlCol="0">
            <a:spAutoFit/>
          </a:bodyPr>
          <a:lstStyle/>
          <a:p>
            <a:pPr algn="ctr"/>
            <a:r>
              <a:rPr lang="ja-JP" altLang="en-US" sz="1600" dirty="0"/>
              <a:t>広い</a:t>
            </a:r>
          </a:p>
        </p:txBody>
      </p:sp>
      <p:sp>
        <p:nvSpPr>
          <p:cNvPr id="13" name="テキスト ボックス 12">
            <a:extLst>
              <a:ext uri="{FF2B5EF4-FFF2-40B4-BE49-F238E27FC236}">
                <a16:creationId xmlns:a16="http://schemas.microsoft.com/office/drawing/2014/main" id="{3F5895B9-8BF5-F32F-F4E4-17A5FD0F26F9}"/>
              </a:ext>
            </a:extLst>
          </p:cNvPr>
          <p:cNvSpPr txBox="1"/>
          <p:nvPr/>
        </p:nvSpPr>
        <p:spPr>
          <a:xfrm>
            <a:off x="1182847" y="5159615"/>
            <a:ext cx="809437" cy="338554"/>
          </a:xfrm>
          <a:prstGeom prst="rect">
            <a:avLst/>
          </a:prstGeom>
          <a:noFill/>
        </p:spPr>
        <p:txBody>
          <a:bodyPr wrap="square" rtlCol="0">
            <a:spAutoFit/>
          </a:bodyPr>
          <a:lstStyle/>
          <a:p>
            <a:pPr algn="ctr"/>
            <a:r>
              <a:rPr lang="ja-JP" altLang="en-US" sz="1600" dirty="0"/>
              <a:t>狭い</a:t>
            </a:r>
          </a:p>
        </p:txBody>
      </p:sp>
      <p:sp>
        <p:nvSpPr>
          <p:cNvPr id="14" name="テキスト ボックス 13">
            <a:extLst>
              <a:ext uri="{FF2B5EF4-FFF2-40B4-BE49-F238E27FC236}">
                <a16:creationId xmlns:a16="http://schemas.microsoft.com/office/drawing/2014/main" id="{BFB99CA1-2C22-26B8-13B0-30B99AD77ECB}"/>
              </a:ext>
            </a:extLst>
          </p:cNvPr>
          <p:cNvSpPr txBox="1"/>
          <p:nvPr/>
        </p:nvSpPr>
        <p:spPr>
          <a:xfrm>
            <a:off x="742574" y="4835087"/>
            <a:ext cx="608142" cy="338554"/>
          </a:xfrm>
          <a:prstGeom prst="rect">
            <a:avLst/>
          </a:prstGeom>
          <a:noFill/>
        </p:spPr>
        <p:txBody>
          <a:bodyPr wrap="square" rtlCol="0">
            <a:spAutoFit/>
          </a:bodyPr>
          <a:lstStyle/>
          <a:p>
            <a:pPr algn="ctr"/>
            <a:r>
              <a:rPr lang="ja-JP" altLang="en-US" sz="1600" dirty="0"/>
              <a:t>密</a:t>
            </a:r>
          </a:p>
        </p:txBody>
      </p:sp>
      <p:sp>
        <p:nvSpPr>
          <p:cNvPr id="15" name="テキスト ボックス 14">
            <a:extLst>
              <a:ext uri="{FF2B5EF4-FFF2-40B4-BE49-F238E27FC236}">
                <a16:creationId xmlns:a16="http://schemas.microsoft.com/office/drawing/2014/main" id="{5E2E5C22-C464-ADE2-AC1D-B8EBE34E6EF4}"/>
              </a:ext>
            </a:extLst>
          </p:cNvPr>
          <p:cNvSpPr txBox="1"/>
          <p:nvPr/>
        </p:nvSpPr>
        <p:spPr>
          <a:xfrm>
            <a:off x="744303" y="2141030"/>
            <a:ext cx="608142" cy="338554"/>
          </a:xfrm>
          <a:prstGeom prst="rect">
            <a:avLst/>
          </a:prstGeom>
          <a:noFill/>
        </p:spPr>
        <p:txBody>
          <a:bodyPr wrap="square" rtlCol="0">
            <a:spAutoFit/>
          </a:bodyPr>
          <a:lstStyle/>
          <a:p>
            <a:pPr algn="ctr"/>
            <a:r>
              <a:rPr lang="ja-JP" altLang="en-US" sz="1600" dirty="0"/>
              <a:t>疎</a:t>
            </a:r>
          </a:p>
        </p:txBody>
      </p:sp>
      <p:cxnSp>
        <p:nvCxnSpPr>
          <p:cNvPr id="16" name="直線矢印コネクタ 15">
            <a:extLst>
              <a:ext uri="{FF2B5EF4-FFF2-40B4-BE49-F238E27FC236}">
                <a16:creationId xmlns:a16="http://schemas.microsoft.com/office/drawing/2014/main" id="{70935BFD-AFCD-C1AA-3A5B-BBFE2810E040}"/>
              </a:ext>
            </a:extLst>
          </p:cNvPr>
          <p:cNvCxnSpPr>
            <a:cxnSpLocks/>
          </p:cNvCxnSpPr>
          <p:nvPr/>
        </p:nvCxnSpPr>
        <p:spPr>
          <a:xfrm flipV="1">
            <a:off x="7171767" y="2092307"/>
            <a:ext cx="0" cy="3011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7D7FD84-D138-8B0C-B8FD-FD31DDC1A61C}"/>
              </a:ext>
            </a:extLst>
          </p:cNvPr>
          <p:cNvCxnSpPr>
            <a:cxnSpLocks/>
          </p:cNvCxnSpPr>
          <p:nvPr/>
        </p:nvCxnSpPr>
        <p:spPr>
          <a:xfrm>
            <a:off x="7171767" y="5110394"/>
            <a:ext cx="40201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BEEA8A3-72BE-4A25-8D2D-ED14BC101190}"/>
              </a:ext>
            </a:extLst>
          </p:cNvPr>
          <p:cNvSpPr txBox="1"/>
          <p:nvPr/>
        </p:nvSpPr>
        <p:spPr>
          <a:xfrm>
            <a:off x="10553845" y="5135541"/>
            <a:ext cx="668956" cy="338554"/>
          </a:xfrm>
          <a:prstGeom prst="rect">
            <a:avLst/>
          </a:prstGeom>
          <a:noFill/>
        </p:spPr>
        <p:txBody>
          <a:bodyPr wrap="square" rtlCol="0">
            <a:spAutoFit/>
          </a:bodyPr>
          <a:lstStyle/>
          <a:p>
            <a:pPr algn="ctr"/>
            <a:r>
              <a:rPr lang="ja-JP" altLang="en-US" sz="1600" dirty="0"/>
              <a:t>大</a:t>
            </a:r>
          </a:p>
        </p:txBody>
      </p:sp>
      <p:sp>
        <p:nvSpPr>
          <p:cNvPr id="23" name="テキスト ボックス 22">
            <a:extLst>
              <a:ext uri="{FF2B5EF4-FFF2-40B4-BE49-F238E27FC236}">
                <a16:creationId xmlns:a16="http://schemas.microsoft.com/office/drawing/2014/main" id="{ACF201D0-F027-9FAE-DB46-F816240291CE}"/>
              </a:ext>
            </a:extLst>
          </p:cNvPr>
          <p:cNvSpPr txBox="1"/>
          <p:nvPr/>
        </p:nvSpPr>
        <p:spPr>
          <a:xfrm>
            <a:off x="7127764" y="5161788"/>
            <a:ext cx="608142" cy="338554"/>
          </a:xfrm>
          <a:prstGeom prst="rect">
            <a:avLst/>
          </a:prstGeom>
          <a:noFill/>
        </p:spPr>
        <p:txBody>
          <a:bodyPr wrap="square" rtlCol="0">
            <a:spAutoFit/>
          </a:bodyPr>
          <a:lstStyle/>
          <a:p>
            <a:pPr algn="ctr"/>
            <a:r>
              <a:rPr lang="ja-JP" altLang="en-US" sz="1600" dirty="0"/>
              <a:t>小</a:t>
            </a:r>
          </a:p>
        </p:txBody>
      </p:sp>
      <p:sp>
        <p:nvSpPr>
          <p:cNvPr id="27" name="四角形: 角を丸くする 26">
            <a:extLst>
              <a:ext uri="{FF2B5EF4-FFF2-40B4-BE49-F238E27FC236}">
                <a16:creationId xmlns:a16="http://schemas.microsoft.com/office/drawing/2014/main" id="{070D14F9-4D2D-F2B8-37F5-CCF287D40D09}"/>
              </a:ext>
            </a:extLst>
          </p:cNvPr>
          <p:cNvSpPr/>
          <p:nvPr/>
        </p:nvSpPr>
        <p:spPr>
          <a:xfrm>
            <a:off x="1447119" y="4478954"/>
            <a:ext cx="3743997" cy="53261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57750A43-F9E0-C817-E325-68C072EA3246}"/>
              </a:ext>
            </a:extLst>
          </p:cNvPr>
          <p:cNvSpPr txBox="1"/>
          <p:nvPr/>
        </p:nvSpPr>
        <p:spPr>
          <a:xfrm>
            <a:off x="1865143" y="4167094"/>
            <a:ext cx="608142" cy="338554"/>
          </a:xfrm>
          <a:prstGeom prst="rect">
            <a:avLst/>
          </a:prstGeom>
          <a:noFill/>
        </p:spPr>
        <p:txBody>
          <a:bodyPr wrap="square" rtlCol="0">
            <a:spAutoFit/>
          </a:bodyPr>
          <a:lstStyle/>
          <a:p>
            <a:pPr algn="ctr"/>
            <a:r>
              <a:rPr lang="en-US" altLang="ja-JP" sz="1600" b="1" dirty="0">
                <a:solidFill>
                  <a:schemeClr val="accent2"/>
                </a:solidFill>
              </a:rPr>
              <a:t>FR</a:t>
            </a:r>
            <a:endParaRPr lang="ja-JP" altLang="en-US" sz="1600" b="1" dirty="0">
              <a:solidFill>
                <a:schemeClr val="accent2"/>
              </a:solidFill>
            </a:endParaRPr>
          </a:p>
        </p:txBody>
      </p:sp>
      <p:sp>
        <p:nvSpPr>
          <p:cNvPr id="29" name="四角形: 角を丸くする 28">
            <a:extLst>
              <a:ext uri="{FF2B5EF4-FFF2-40B4-BE49-F238E27FC236}">
                <a16:creationId xmlns:a16="http://schemas.microsoft.com/office/drawing/2014/main" id="{14CD7AA8-0C69-01C9-8E4D-16B8969E0EDE}"/>
              </a:ext>
            </a:extLst>
          </p:cNvPr>
          <p:cNvSpPr/>
          <p:nvPr/>
        </p:nvSpPr>
        <p:spPr>
          <a:xfrm rot="16200000">
            <a:off x="244328" y="3362999"/>
            <a:ext cx="2812921" cy="48419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38821F0-02D9-0E47-B5A9-7C39EDC91A68}"/>
              </a:ext>
            </a:extLst>
          </p:cNvPr>
          <p:cNvSpPr txBox="1"/>
          <p:nvPr/>
        </p:nvSpPr>
        <p:spPr>
          <a:xfrm>
            <a:off x="1864423" y="2198626"/>
            <a:ext cx="1527806" cy="338554"/>
          </a:xfrm>
          <a:prstGeom prst="rect">
            <a:avLst/>
          </a:prstGeom>
          <a:noFill/>
        </p:spPr>
        <p:txBody>
          <a:bodyPr wrap="square" rtlCol="0">
            <a:spAutoFit/>
          </a:bodyPr>
          <a:lstStyle/>
          <a:p>
            <a:pPr algn="ctr"/>
            <a:r>
              <a:rPr lang="en-US" altLang="ja-JP" sz="1600" b="1" dirty="0">
                <a:solidFill>
                  <a:schemeClr val="accent4"/>
                </a:solidFill>
              </a:rPr>
              <a:t>AW-MOEA/D</a:t>
            </a:r>
            <a:endParaRPr lang="ja-JP" altLang="en-US" sz="1600" b="1" dirty="0">
              <a:solidFill>
                <a:schemeClr val="accent4"/>
              </a:solidFill>
            </a:endParaRPr>
          </a:p>
        </p:txBody>
      </p:sp>
      <p:sp>
        <p:nvSpPr>
          <p:cNvPr id="31" name="四角形: 角を丸くする 30">
            <a:extLst>
              <a:ext uri="{FF2B5EF4-FFF2-40B4-BE49-F238E27FC236}">
                <a16:creationId xmlns:a16="http://schemas.microsoft.com/office/drawing/2014/main" id="{12ED5051-92FC-4BC1-18A6-DF94CF2926CC}"/>
              </a:ext>
            </a:extLst>
          </p:cNvPr>
          <p:cNvSpPr/>
          <p:nvPr/>
        </p:nvSpPr>
        <p:spPr>
          <a:xfrm rot="16200000">
            <a:off x="1869603" y="1682849"/>
            <a:ext cx="2812921" cy="38301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881DD47-9A63-413A-BA4E-9CF9006E1D9F}"/>
              </a:ext>
            </a:extLst>
          </p:cNvPr>
          <p:cNvSpPr txBox="1"/>
          <p:nvPr/>
        </p:nvSpPr>
        <p:spPr>
          <a:xfrm>
            <a:off x="3644341" y="2196095"/>
            <a:ext cx="1527806" cy="338554"/>
          </a:xfrm>
          <a:prstGeom prst="rect">
            <a:avLst/>
          </a:prstGeom>
          <a:noFill/>
        </p:spPr>
        <p:txBody>
          <a:bodyPr wrap="square" rtlCol="0">
            <a:spAutoFit/>
          </a:bodyPr>
          <a:lstStyle/>
          <a:p>
            <a:pPr algn="ctr"/>
            <a:r>
              <a:rPr lang="ja-JP" altLang="en-US" sz="1600" b="1" dirty="0">
                <a:solidFill>
                  <a:schemeClr val="accent3"/>
                </a:solidFill>
              </a:rPr>
              <a:t>提案</a:t>
            </a:r>
            <a:r>
              <a:rPr lang="en-US" altLang="ja-JP" sz="1600" b="1" dirty="0">
                <a:solidFill>
                  <a:schemeClr val="accent3"/>
                </a:solidFill>
              </a:rPr>
              <a:t>Hybrid</a:t>
            </a:r>
            <a:endParaRPr lang="ja-JP" altLang="en-US" sz="1600" b="1" dirty="0">
              <a:solidFill>
                <a:schemeClr val="accent3"/>
              </a:solidFill>
            </a:endParaRPr>
          </a:p>
        </p:txBody>
      </p:sp>
      <p:sp>
        <p:nvSpPr>
          <p:cNvPr id="36" name="テキスト ボックス 35">
            <a:extLst>
              <a:ext uri="{FF2B5EF4-FFF2-40B4-BE49-F238E27FC236}">
                <a16:creationId xmlns:a16="http://schemas.microsoft.com/office/drawing/2014/main" id="{4059996A-6F02-4D77-FD64-59BEBC3C9894}"/>
              </a:ext>
            </a:extLst>
          </p:cNvPr>
          <p:cNvSpPr txBox="1"/>
          <p:nvPr/>
        </p:nvSpPr>
        <p:spPr>
          <a:xfrm>
            <a:off x="6430181" y="3539772"/>
            <a:ext cx="608142" cy="338554"/>
          </a:xfrm>
          <a:prstGeom prst="rect">
            <a:avLst/>
          </a:prstGeom>
          <a:noFill/>
        </p:spPr>
        <p:txBody>
          <a:bodyPr wrap="square" rtlCol="0">
            <a:spAutoFit/>
          </a:bodyPr>
          <a:lstStyle/>
          <a:p>
            <a:pPr algn="ctr"/>
            <a:r>
              <a:rPr lang="ja-JP" altLang="en-US" sz="1600" dirty="0"/>
              <a:t>性能</a:t>
            </a:r>
          </a:p>
        </p:txBody>
      </p:sp>
      <p:sp>
        <p:nvSpPr>
          <p:cNvPr id="37" name="テキスト ボックス 36">
            <a:extLst>
              <a:ext uri="{FF2B5EF4-FFF2-40B4-BE49-F238E27FC236}">
                <a16:creationId xmlns:a16="http://schemas.microsoft.com/office/drawing/2014/main" id="{148B1F92-6EA2-0046-062B-C8582FFECD2E}"/>
              </a:ext>
            </a:extLst>
          </p:cNvPr>
          <p:cNvSpPr txBox="1"/>
          <p:nvPr/>
        </p:nvSpPr>
        <p:spPr>
          <a:xfrm>
            <a:off x="6551409" y="4765201"/>
            <a:ext cx="608142" cy="338554"/>
          </a:xfrm>
          <a:prstGeom prst="rect">
            <a:avLst/>
          </a:prstGeom>
          <a:noFill/>
        </p:spPr>
        <p:txBody>
          <a:bodyPr wrap="square" rtlCol="0">
            <a:spAutoFit/>
          </a:bodyPr>
          <a:lstStyle/>
          <a:p>
            <a:pPr algn="ctr"/>
            <a:r>
              <a:rPr lang="ja-JP" altLang="en-US" sz="1600" dirty="0"/>
              <a:t>良</a:t>
            </a:r>
          </a:p>
        </p:txBody>
      </p:sp>
      <p:sp>
        <p:nvSpPr>
          <p:cNvPr id="38" name="テキスト ボックス 37">
            <a:extLst>
              <a:ext uri="{FF2B5EF4-FFF2-40B4-BE49-F238E27FC236}">
                <a16:creationId xmlns:a16="http://schemas.microsoft.com/office/drawing/2014/main" id="{F85D07C7-9BEC-3D2F-DEF7-54339A82C5CF}"/>
              </a:ext>
            </a:extLst>
          </p:cNvPr>
          <p:cNvSpPr txBox="1"/>
          <p:nvPr/>
        </p:nvSpPr>
        <p:spPr>
          <a:xfrm>
            <a:off x="6534956" y="2276475"/>
            <a:ext cx="608142" cy="338554"/>
          </a:xfrm>
          <a:prstGeom prst="rect">
            <a:avLst/>
          </a:prstGeom>
          <a:noFill/>
        </p:spPr>
        <p:txBody>
          <a:bodyPr wrap="square" rtlCol="0">
            <a:spAutoFit/>
          </a:bodyPr>
          <a:lstStyle/>
          <a:p>
            <a:pPr algn="ctr"/>
            <a:r>
              <a:rPr lang="ja-JP" altLang="en-US" sz="1600" dirty="0"/>
              <a:t>悪</a:t>
            </a:r>
          </a:p>
        </p:txBody>
      </p:sp>
      <p:cxnSp>
        <p:nvCxnSpPr>
          <p:cNvPr id="41" name="直線コネクタ 40">
            <a:extLst>
              <a:ext uri="{FF2B5EF4-FFF2-40B4-BE49-F238E27FC236}">
                <a16:creationId xmlns:a16="http://schemas.microsoft.com/office/drawing/2014/main" id="{885E4291-FE3F-86C7-7031-180992786AC7}"/>
              </a:ext>
            </a:extLst>
          </p:cNvPr>
          <p:cNvCxnSpPr/>
          <p:nvPr/>
        </p:nvCxnSpPr>
        <p:spPr>
          <a:xfrm flipV="1">
            <a:off x="7431835" y="2362892"/>
            <a:ext cx="3456488" cy="2553821"/>
          </a:xfrm>
          <a:prstGeom prst="line">
            <a:avLst/>
          </a:prstGeom>
          <a:ln>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9B16470-2A4C-A153-144E-1225A9D1A0E8}"/>
              </a:ext>
            </a:extLst>
          </p:cNvPr>
          <p:cNvCxnSpPr>
            <a:cxnSpLocks/>
          </p:cNvCxnSpPr>
          <p:nvPr/>
        </p:nvCxnSpPr>
        <p:spPr>
          <a:xfrm>
            <a:off x="7431835" y="3326030"/>
            <a:ext cx="3608888" cy="3360"/>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4E8138A5-5B23-5629-0710-9765838504C4}"/>
              </a:ext>
            </a:extLst>
          </p:cNvPr>
          <p:cNvSpPr txBox="1"/>
          <p:nvPr/>
        </p:nvSpPr>
        <p:spPr>
          <a:xfrm>
            <a:off x="9487755" y="2275526"/>
            <a:ext cx="1095913" cy="338554"/>
          </a:xfrm>
          <a:prstGeom prst="rect">
            <a:avLst/>
          </a:prstGeom>
          <a:noFill/>
        </p:spPr>
        <p:txBody>
          <a:bodyPr wrap="square" rtlCol="0">
            <a:spAutoFit/>
          </a:bodyPr>
          <a:lstStyle/>
          <a:p>
            <a:pPr algn="ctr"/>
            <a:r>
              <a:rPr lang="ja-JP" altLang="en-US" sz="1600" b="1" dirty="0">
                <a:solidFill>
                  <a:schemeClr val="accent4"/>
                </a:solidFill>
              </a:rPr>
              <a:t>正規化無</a:t>
            </a:r>
          </a:p>
        </p:txBody>
      </p:sp>
      <p:sp>
        <p:nvSpPr>
          <p:cNvPr id="46" name="テキスト ボックス 45">
            <a:extLst>
              <a:ext uri="{FF2B5EF4-FFF2-40B4-BE49-F238E27FC236}">
                <a16:creationId xmlns:a16="http://schemas.microsoft.com/office/drawing/2014/main" id="{707B5401-926C-4AF7-D684-1BB075D94BDE}"/>
              </a:ext>
            </a:extLst>
          </p:cNvPr>
          <p:cNvSpPr txBox="1"/>
          <p:nvPr/>
        </p:nvSpPr>
        <p:spPr>
          <a:xfrm>
            <a:off x="9623273" y="3388452"/>
            <a:ext cx="1550617" cy="338554"/>
          </a:xfrm>
          <a:prstGeom prst="rect">
            <a:avLst/>
          </a:prstGeom>
          <a:noFill/>
        </p:spPr>
        <p:txBody>
          <a:bodyPr wrap="square" rtlCol="0">
            <a:spAutoFit/>
          </a:bodyPr>
          <a:lstStyle/>
          <a:p>
            <a:pPr algn="ctr"/>
            <a:r>
              <a:rPr lang="ja-JP" altLang="en-US" sz="1600" b="1" dirty="0">
                <a:solidFill>
                  <a:schemeClr val="accent1"/>
                </a:solidFill>
              </a:rPr>
              <a:t>簡易な正規化</a:t>
            </a:r>
          </a:p>
        </p:txBody>
      </p:sp>
      <p:cxnSp>
        <p:nvCxnSpPr>
          <p:cNvPr id="47" name="直線コネクタ 46">
            <a:extLst>
              <a:ext uri="{FF2B5EF4-FFF2-40B4-BE49-F238E27FC236}">
                <a16:creationId xmlns:a16="http://schemas.microsoft.com/office/drawing/2014/main" id="{035AB95C-4A95-64EC-B0DF-ABECE5858A20}"/>
              </a:ext>
            </a:extLst>
          </p:cNvPr>
          <p:cNvCxnSpPr>
            <a:cxnSpLocks/>
          </p:cNvCxnSpPr>
          <p:nvPr/>
        </p:nvCxnSpPr>
        <p:spPr>
          <a:xfrm flipV="1">
            <a:off x="7431835" y="4646473"/>
            <a:ext cx="3608888" cy="393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CF741D-2FB6-A110-6C61-AB65B9715450}"/>
              </a:ext>
            </a:extLst>
          </p:cNvPr>
          <p:cNvSpPr txBox="1"/>
          <p:nvPr/>
        </p:nvSpPr>
        <p:spPr>
          <a:xfrm>
            <a:off x="9623274" y="4247161"/>
            <a:ext cx="1550617" cy="338554"/>
          </a:xfrm>
          <a:prstGeom prst="rect">
            <a:avLst/>
          </a:prstGeom>
          <a:noFill/>
        </p:spPr>
        <p:txBody>
          <a:bodyPr wrap="square" rtlCol="0">
            <a:spAutoFit/>
          </a:bodyPr>
          <a:lstStyle/>
          <a:p>
            <a:pPr algn="ctr"/>
            <a:r>
              <a:rPr lang="ja-JP" altLang="en-US" sz="1600" b="1" dirty="0">
                <a:solidFill>
                  <a:schemeClr val="accent3"/>
                </a:solidFill>
              </a:rPr>
              <a:t>提案正規化</a:t>
            </a:r>
          </a:p>
        </p:txBody>
      </p:sp>
      <p:sp>
        <p:nvSpPr>
          <p:cNvPr id="53" name="吹き出し: 角を丸めた四角形 52">
            <a:extLst>
              <a:ext uri="{FF2B5EF4-FFF2-40B4-BE49-F238E27FC236}">
                <a16:creationId xmlns:a16="http://schemas.microsoft.com/office/drawing/2014/main" id="{B2A8C28E-0259-2B4F-AD88-DBF81680DDBE}"/>
              </a:ext>
            </a:extLst>
          </p:cNvPr>
          <p:cNvSpPr/>
          <p:nvPr/>
        </p:nvSpPr>
        <p:spPr>
          <a:xfrm>
            <a:off x="2561310" y="5803962"/>
            <a:ext cx="4005516" cy="564490"/>
          </a:xfrm>
          <a:prstGeom prst="wedgeRoundRectCallout">
            <a:avLst>
              <a:gd name="adj1" fmla="val 13073"/>
              <a:gd name="adj2" fmla="val -101568"/>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実は広い条件で、問題分割が性能悪化した要因が、</a:t>
            </a:r>
            <a:r>
              <a:rPr lang="en-US" altLang="ja-JP" sz="1400" dirty="0"/>
              <a:t>PF</a:t>
            </a:r>
            <a:r>
              <a:rPr lang="ja-JP" altLang="en-US" sz="1400" dirty="0"/>
              <a:t>の広さなのかスケール差なのかは明確でない</a:t>
            </a:r>
          </a:p>
        </p:txBody>
      </p:sp>
      <p:sp>
        <p:nvSpPr>
          <p:cNvPr id="54" name="テキスト ボックス 53">
            <a:extLst>
              <a:ext uri="{FF2B5EF4-FFF2-40B4-BE49-F238E27FC236}">
                <a16:creationId xmlns:a16="http://schemas.microsoft.com/office/drawing/2014/main" id="{A70AFF3C-D9A7-F40F-BC07-36C7BFE06EF1}"/>
              </a:ext>
            </a:extLst>
          </p:cNvPr>
          <p:cNvSpPr txBox="1"/>
          <p:nvPr/>
        </p:nvSpPr>
        <p:spPr>
          <a:xfrm>
            <a:off x="1705093" y="5471475"/>
            <a:ext cx="3073838" cy="338554"/>
          </a:xfrm>
          <a:prstGeom prst="rect">
            <a:avLst/>
          </a:prstGeom>
          <a:noFill/>
        </p:spPr>
        <p:txBody>
          <a:bodyPr wrap="square" rtlCol="0">
            <a:spAutoFit/>
          </a:bodyPr>
          <a:lstStyle/>
          <a:p>
            <a:pPr algn="ctr"/>
            <a:r>
              <a:rPr lang="ja-JP" altLang="en-US" sz="1600" dirty="0"/>
              <a:t>（操作計画問題の性質）</a:t>
            </a:r>
          </a:p>
        </p:txBody>
      </p:sp>
      <p:sp>
        <p:nvSpPr>
          <p:cNvPr id="55" name="テキスト ボックス 54">
            <a:extLst>
              <a:ext uri="{FF2B5EF4-FFF2-40B4-BE49-F238E27FC236}">
                <a16:creationId xmlns:a16="http://schemas.microsoft.com/office/drawing/2014/main" id="{75DEBDAE-022B-E47D-014B-1BD1754ABA3A}"/>
              </a:ext>
            </a:extLst>
          </p:cNvPr>
          <p:cNvSpPr txBox="1"/>
          <p:nvPr/>
        </p:nvSpPr>
        <p:spPr>
          <a:xfrm rot="16200000">
            <a:off x="-882630" y="3584872"/>
            <a:ext cx="3073838" cy="338554"/>
          </a:xfrm>
          <a:prstGeom prst="rect">
            <a:avLst/>
          </a:prstGeom>
          <a:noFill/>
        </p:spPr>
        <p:txBody>
          <a:bodyPr wrap="square" rtlCol="0">
            <a:spAutoFit/>
          </a:bodyPr>
          <a:lstStyle/>
          <a:p>
            <a:pPr algn="ctr"/>
            <a:r>
              <a:rPr lang="ja-JP" altLang="en-US" sz="1600" dirty="0"/>
              <a:t>（データ駆動型制約問題の性質）</a:t>
            </a:r>
          </a:p>
        </p:txBody>
      </p:sp>
      <p:sp>
        <p:nvSpPr>
          <p:cNvPr id="57" name="テキスト ボックス 56">
            <a:extLst>
              <a:ext uri="{FF2B5EF4-FFF2-40B4-BE49-F238E27FC236}">
                <a16:creationId xmlns:a16="http://schemas.microsoft.com/office/drawing/2014/main" id="{DC721B0C-F942-9903-A66C-04135399AA9A}"/>
              </a:ext>
            </a:extLst>
          </p:cNvPr>
          <p:cNvSpPr txBox="1"/>
          <p:nvPr/>
        </p:nvSpPr>
        <p:spPr>
          <a:xfrm>
            <a:off x="2561310" y="3336259"/>
            <a:ext cx="2539997" cy="338554"/>
          </a:xfrm>
          <a:prstGeom prst="rect">
            <a:avLst/>
          </a:prstGeom>
          <a:noFill/>
        </p:spPr>
        <p:txBody>
          <a:bodyPr wrap="square" rtlCol="0">
            <a:spAutoFit/>
          </a:bodyPr>
          <a:lstStyle/>
          <a:p>
            <a:pPr algn="ctr"/>
            <a:r>
              <a:rPr lang="ja-JP" altLang="en-US" sz="1600" b="1" dirty="0">
                <a:solidFill>
                  <a:schemeClr val="bg1">
                    <a:lumMod val="50000"/>
                  </a:schemeClr>
                </a:solidFill>
              </a:rPr>
              <a:t>テーマの対象問題（想像）</a:t>
            </a:r>
          </a:p>
        </p:txBody>
      </p:sp>
      <p:cxnSp>
        <p:nvCxnSpPr>
          <p:cNvPr id="6" name="直線コネクタ 5">
            <a:extLst>
              <a:ext uri="{FF2B5EF4-FFF2-40B4-BE49-F238E27FC236}">
                <a16:creationId xmlns:a16="http://schemas.microsoft.com/office/drawing/2014/main" id="{9DD3C9F8-9696-75C2-B21F-DA3ECE63CA1F}"/>
              </a:ext>
            </a:extLst>
          </p:cNvPr>
          <p:cNvCxnSpPr>
            <a:cxnSpLocks/>
          </p:cNvCxnSpPr>
          <p:nvPr/>
        </p:nvCxnSpPr>
        <p:spPr>
          <a:xfrm flipH="1" flipV="1">
            <a:off x="6433802" y="2035262"/>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7F84EBF-0448-5465-0BC8-B2E08B799170}"/>
              </a:ext>
            </a:extLst>
          </p:cNvPr>
          <p:cNvCxnSpPr>
            <a:cxnSpLocks/>
          </p:cNvCxnSpPr>
          <p:nvPr/>
        </p:nvCxnSpPr>
        <p:spPr>
          <a:xfrm flipH="1" flipV="1">
            <a:off x="689043" y="2036859"/>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2E470CC-2393-5F8C-CF14-080E566C3D66}"/>
              </a:ext>
            </a:extLst>
          </p:cNvPr>
          <p:cNvSpPr txBox="1"/>
          <p:nvPr/>
        </p:nvSpPr>
        <p:spPr>
          <a:xfrm>
            <a:off x="1215992" y="1665930"/>
            <a:ext cx="3857389" cy="369332"/>
          </a:xfrm>
          <a:prstGeom prst="rect">
            <a:avLst/>
          </a:prstGeom>
          <a:noFill/>
        </p:spPr>
        <p:txBody>
          <a:bodyPr wrap="square" rtlCol="0">
            <a:spAutoFit/>
          </a:bodyPr>
          <a:lstStyle/>
          <a:p>
            <a:pPr algn="ctr"/>
            <a:r>
              <a:rPr lang="en-US" altLang="ja-JP" dirty="0"/>
              <a:t>PF</a:t>
            </a:r>
            <a:r>
              <a:rPr lang="ja-JP" altLang="en-US" dirty="0"/>
              <a:t>の広さと非連結性に対する優劣関係</a:t>
            </a:r>
            <a:endParaRPr lang="en-US" altLang="ja-JP" dirty="0"/>
          </a:p>
        </p:txBody>
      </p:sp>
      <p:sp>
        <p:nvSpPr>
          <p:cNvPr id="19" name="テキスト ボックス 18">
            <a:extLst>
              <a:ext uri="{FF2B5EF4-FFF2-40B4-BE49-F238E27FC236}">
                <a16:creationId xmlns:a16="http://schemas.microsoft.com/office/drawing/2014/main" id="{8C0F6628-9E1B-2FA6-2DCF-B8984148B82A}"/>
              </a:ext>
            </a:extLst>
          </p:cNvPr>
          <p:cNvSpPr txBox="1"/>
          <p:nvPr/>
        </p:nvSpPr>
        <p:spPr>
          <a:xfrm>
            <a:off x="7325533" y="1678801"/>
            <a:ext cx="3260510" cy="369332"/>
          </a:xfrm>
          <a:prstGeom prst="rect">
            <a:avLst/>
          </a:prstGeom>
          <a:noFill/>
        </p:spPr>
        <p:txBody>
          <a:bodyPr wrap="square" rtlCol="0">
            <a:spAutoFit/>
          </a:bodyPr>
          <a:lstStyle/>
          <a:p>
            <a:pPr algn="ctr"/>
            <a:r>
              <a:rPr lang="ja-JP" altLang="en-US" dirty="0"/>
              <a:t>スケール差に対する優劣関係</a:t>
            </a:r>
          </a:p>
        </p:txBody>
      </p:sp>
      <p:sp>
        <p:nvSpPr>
          <p:cNvPr id="21" name="吹き出し: 角を丸めた四角形 20">
            <a:extLst>
              <a:ext uri="{FF2B5EF4-FFF2-40B4-BE49-F238E27FC236}">
                <a16:creationId xmlns:a16="http://schemas.microsoft.com/office/drawing/2014/main" id="{83886CD1-1A11-B4CD-E13D-19C2FE34579C}"/>
              </a:ext>
            </a:extLst>
          </p:cNvPr>
          <p:cNvSpPr/>
          <p:nvPr/>
        </p:nvSpPr>
        <p:spPr>
          <a:xfrm>
            <a:off x="7343509" y="5734555"/>
            <a:ext cx="3055072" cy="380227"/>
          </a:xfrm>
          <a:prstGeom prst="wedgeRoundRectCallout">
            <a:avLst>
              <a:gd name="adj1" fmla="val 11450"/>
              <a:gd name="adj2" fmla="val -119973"/>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Hybrid</a:t>
            </a:r>
            <a:r>
              <a:rPr lang="ja-JP" altLang="en-US" sz="1400" dirty="0"/>
              <a:t>や</a:t>
            </a:r>
            <a:r>
              <a:rPr lang="en-US" altLang="ja-JP" sz="1400" dirty="0"/>
              <a:t>FR</a:t>
            </a:r>
            <a:r>
              <a:rPr lang="ja-JP" altLang="en-US" sz="1400" dirty="0"/>
              <a:t>との優劣はわかっていない</a:t>
            </a:r>
          </a:p>
        </p:txBody>
      </p:sp>
      <p:sp>
        <p:nvSpPr>
          <p:cNvPr id="4" name="四角形: 角を丸くする 3">
            <a:extLst>
              <a:ext uri="{FF2B5EF4-FFF2-40B4-BE49-F238E27FC236}">
                <a16:creationId xmlns:a16="http://schemas.microsoft.com/office/drawing/2014/main" id="{F21F8F59-E16D-185D-2D33-027F6A20C94A}"/>
              </a:ext>
            </a:extLst>
          </p:cNvPr>
          <p:cNvSpPr/>
          <p:nvPr/>
        </p:nvSpPr>
        <p:spPr>
          <a:xfrm rot="16200000">
            <a:off x="7099986" y="2811108"/>
            <a:ext cx="2908533" cy="163669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09020977-4BE7-8AE3-ABC6-1CDD67FC93CB}"/>
              </a:ext>
            </a:extLst>
          </p:cNvPr>
          <p:cNvSpPr txBox="1"/>
          <p:nvPr/>
        </p:nvSpPr>
        <p:spPr>
          <a:xfrm>
            <a:off x="7267112" y="2694496"/>
            <a:ext cx="2539997" cy="338554"/>
          </a:xfrm>
          <a:prstGeom prst="rect">
            <a:avLst/>
          </a:prstGeom>
          <a:noFill/>
        </p:spPr>
        <p:txBody>
          <a:bodyPr wrap="square" rtlCol="0">
            <a:spAutoFit/>
          </a:bodyPr>
          <a:lstStyle/>
          <a:p>
            <a:pPr algn="ctr"/>
            <a:r>
              <a:rPr lang="ja-JP" altLang="en-US" sz="1600" b="1" dirty="0">
                <a:solidFill>
                  <a:schemeClr val="bg1">
                    <a:lumMod val="50000"/>
                  </a:schemeClr>
                </a:solidFill>
              </a:rPr>
              <a:t>テーマの対象問題（想像）</a:t>
            </a:r>
          </a:p>
        </p:txBody>
      </p:sp>
    </p:spTree>
    <p:extLst>
      <p:ext uri="{BB962C8B-B14F-4D97-AF65-F5344CB8AC3E}">
        <p14:creationId xmlns:p14="http://schemas.microsoft.com/office/powerpoint/2010/main" val="211909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44634"/>
            <a:ext cx="11341887" cy="689974"/>
          </a:xfrm>
        </p:spPr>
        <p:txBody>
          <a:bodyPr/>
          <a:lstStyle/>
          <a:p>
            <a:r>
              <a:rPr lang="ja-JP" altLang="en-US" sz="2800" dirty="0"/>
              <a:t>検証を通して、違反量削減優先の方法</a:t>
            </a:r>
            <a:r>
              <a:rPr lang="ja-JP" altLang="en-US" dirty="0"/>
              <a:t>（</a:t>
            </a:r>
            <a:r>
              <a:rPr lang="en-US" altLang="ja-JP" dirty="0"/>
              <a:t>FR+SHADE</a:t>
            </a:r>
            <a:r>
              <a:rPr lang="ja-JP" altLang="en-US" dirty="0"/>
              <a:t>）</a:t>
            </a:r>
            <a:r>
              <a:rPr lang="ja-JP" altLang="en-US" sz="2800" dirty="0"/>
              <a:t>が優れていた。</a:t>
            </a:r>
            <a:endParaRPr lang="en-US" altLang="ja-JP" sz="2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実問題・混合変数の結果まとめ</a:t>
            </a:r>
            <a:endParaRPr lang="en-US" dirty="0"/>
          </a:p>
        </p:txBody>
      </p:sp>
      <p:graphicFrame>
        <p:nvGraphicFramePr>
          <p:cNvPr id="26" name="表 32">
            <a:extLst>
              <a:ext uri="{FF2B5EF4-FFF2-40B4-BE49-F238E27FC236}">
                <a16:creationId xmlns:a16="http://schemas.microsoft.com/office/drawing/2014/main" id="{EC41020C-4443-2AAB-148D-0A3A5B44AB9D}"/>
              </a:ext>
            </a:extLst>
          </p:cNvPr>
          <p:cNvGraphicFramePr>
            <a:graphicFrameLocks noGrp="1"/>
          </p:cNvGraphicFramePr>
          <p:nvPr>
            <p:extLst>
              <p:ext uri="{D42A27DB-BD31-4B8C-83A1-F6EECF244321}">
                <p14:modId xmlns:p14="http://schemas.microsoft.com/office/powerpoint/2010/main" val="3259862514"/>
              </p:ext>
            </p:extLst>
          </p:nvPr>
        </p:nvGraphicFramePr>
        <p:xfrm>
          <a:off x="371518" y="3333794"/>
          <a:ext cx="5572038" cy="1483360"/>
        </p:xfrm>
        <a:graphic>
          <a:graphicData uri="http://schemas.openxmlformats.org/drawingml/2006/table">
            <a:tbl>
              <a:tblPr firstRow="1" bandRow="1">
                <a:tableStyleId>{5C22544A-7EE6-4342-B048-85BDC9FD1C3A}</a:tableStyleId>
              </a:tblPr>
              <a:tblGrid>
                <a:gridCol w="2260038">
                  <a:extLst>
                    <a:ext uri="{9D8B030D-6E8A-4147-A177-3AD203B41FA5}">
                      <a16:colId xmlns:a16="http://schemas.microsoft.com/office/drawing/2014/main" val="932587206"/>
                    </a:ext>
                  </a:extLst>
                </a:gridCol>
                <a:gridCol w="1656000">
                  <a:extLst>
                    <a:ext uri="{9D8B030D-6E8A-4147-A177-3AD203B41FA5}">
                      <a16:colId xmlns:a16="http://schemas.microsoft.com/office/drawing/2014/main" val="3981467393"/>
                    </a:ext>
                  </a:extLst>
                </a:gridCol>
                <a:gridCol w="1656000">
                  <a:extLst>
                    <a:ext uri="{9D8B030D-6E8A-4147-A177-3AD203B41FA5}">
                      <a16:colId xmlns:a16="http://schemas.microsoft.com/office/drawing/2014/main" val="1363345593"/>
                    </a:ext>
                  </a:extLst>
                </a:gridCol>
              </a:tblGrid>
              <a:tr h="370840">
                <a:tc>
                  <a:txBody>
                    <a:bodyPr/>
                    <a:lstStyle/>
                    <a:p>
                      <a:r>
                        <a:rPr kumimoji="1" lang="ja-JP" altLang="en-US" dirty="0"/>
                        <a:t>問題</a:t>
                      </a: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AW-MOEA/D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SHADE + FR</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835821"/>
                  </a:ext>
                </a:extLst>
              </a:tr>
              <a:tr h="370840">
                <a:tc>
                  <a:txBody>
                    <a:bodyPr/>
                    <a:lstStyle/>
                    <a:p>
                      <a:r>
                        <a:rPr kumimoji="1" lang="ja-JP" altLang="en-US" dirty="0"/>
                        <a:t>製紙蒸解操作計画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solidFill>
                            <a:schemeClr val="accent4"/>
                          </a:solidFill>
                        </a:rPr>
                        <a:t>×</a:t>
                      </a:r>
                      <a:endParaRPr kumimoji="1" lang="ja-JP" altLang="en-US" dirty="0">
                        <a:solidFill>
                          <a:schemeClr val="accent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959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RO</a:t>
                      </a:r>
                      <a:r>
                        <a:rPr kumimoji="1" lang="ja-JP" altLang="en-US" dirty="0"/>
                        <a:t>操作計画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3393790"/>
                  </a:ext>
                </a:extLst>
              </a:tr>
              <a:tr h="370840">
                <a:tc>
                  <a:txBody>
                    <a:bodyPr/>
                    <a:lstStyle/>
                    <a:p>
                      <a:r>
                        <a:rPr kumimoji="1" lang="ja-JP" altLang="en-US" dirty="0"/>
                        <a:t>データ駆動非凸制約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3"/>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9922"/>
                  </a:ext>
                </a:extLst>
              </a:tr>
            </a:tbl>
          </a:graphicData>
        </a:graphic>
      </p:graphicFrame>
      <p:sp>
        <p:nvSpPr>
          <p:cNvPr id="33" name="テキスト ボックス 32">
            <a:extLst>
              <a:ext uri="{FF2B5EF4-FFF2-40B4-BE49-F238E27FC236}">
                <a16:creationId xmlns:a16="http://schemas.microsoft.com/office/drawing/2014/main" id="{B60437E2-7763-0964-A7D5-FBBB1E064812}"/>
              </a:ext>
            </a:extLst>
          </p:cNvPr>
          <p:cNvSpPr txBox="1"/>
          <p:nvPr/>
        </p:nvSpPr>
        <p:spPr>
          <a:xfrm>
            <a:off x="362075" y="5013306"/>
            <a:ext cx="5590924" cy="369332"/>
          </a:xfrm>
          <a:prstGeom prst="rect">
            <a:avLst/>
          </a:prstGeom>
          <a:noFill/>
        </p:spPr>
        <p:txBody>
          <a:bodyPr wrap="square" rtlCol="0">
            <a:spAutoFit/>
          </a:bodyPr>
          <a:lstStyle/>
          <a:p>
            <a:pPr algn="ctr"/>
            <a:r>
              <a:rPr lang="ja-JP" altLang="en-US" dirty="0"/>
              <a:t>いずれも広い</a:t>
            </a:r>
            <a:r>
              <a:rPr lang="en-US" altLang="ja-JP" dirty="0"/>
              <a:t>PF</a:t>
            </a:r>
            <a:r>
              <a:rPr lang="ja-JP" altLang="en-US" dirty="0"/>
              <a:t>、密な非連結性だったためだと考えられる</a:t>
            </a:r>
          </a:p>
        </p:txBody>
      </p:sp>
      <p:cxnSp>
        <p:nvCxnSpPr>
          <p:cNvPr id="40" name="直線コネクタ 39">
            <a:extLst>
              <a:ext uri="{FF2B5EF4-FFF2-40B4-BE49-F238E27FC236}">
                <a16:creationId xmlns:a16="http://schemas.microsoft.com/office/drawing/2014/main" id="{479D4B8F-B9A7-3002-9FF9-CFC69CDB1F05}"/>
              </a:ext>
            </a:extLst>
          </p:cNvPr>
          <p:cNvCxnSpPr>
            <a:cxnSpLocks/>
          </p:cNvCxnSpPr>
          <p:nvPr/>
        </p:nvCxnSpPr>
        <p:spPr>
          <a:xfrm flipH="1" flipV="1">
            <a:off x="635551" y="2341659"/>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3198351-A24B-8FD7-F528-1B25899112D4}"/>
              </a:ext>
            </a:extLst>
          </p:cNvPr>
          <p:cNvSpPr txBox="1"/>
          <p:nvPr/>
        </p:nvSpPr>
        <p:spPr>
          <a:xfrm>
            <a:off x="1219444" y="1969785"/>
            <a:ext cx="3857389" cy="369332"/>
          </a:xfrm>
          <a:prstGeom prst="rect">
            <a:avLst/>
          </a:prstGeom>
          <a:noFill/>
        </p:spPr>
        <p:txBody>
          <a:bodyPr wrap="square" rtlCol="0">
            <a:spAutoFit/>
          </a:bodyPr>
          <a:lstStyle/>
          <a:p>
            <a:pPr algn="ctr"/>
            <a:r>
              <a:rPr lang="ja-JP" altLang="en-US" dirty="0"/>
              <a:t>実問題における優劣関係</a:t>
            </a:r>
            <a:endParaRPr lang="en-US" altLang="ja-JP" dirty="0"/>
          </a:p>
        </p:txBody>
      </p:sp>
      <p:cxnSp>
        <p:nvCxnSpPr>
          <p:cNvPr id="44" name="直線コネクタ 43">
            <a:extLst>
              <a:ext uri="{FF2B5EF4-FFF2-40B4-BE49-F238E27FC236}">
                <a16:creationId xmlns:a16="http://schemas.microsoft.com/office/drawing/2014/main" id="{3FB45014-527A-1BEE-3810-A7C2F96FEF2E}"/>
              </a:ext>
            </a:extLst>
          </p:cNvPr>
          <p:cNvCxnSpPr>
            <a:cxnSpLocks/>
          </p:cNvCxnSpPr>
          <p:nvPr/>
        </p:nvCxnSpPr>
        <p:spPr>
          <a:xfrm flipH="1" flipV="1">
            <a:off x="6521876" y="2339117"/>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FA64356-BE8A-F082-7501-8D36E6E1D043}"/>
              </a:ext>
            </a:extLst>
          </p:cNvPr>
          <p:cNvSpPr txBox="1"/>
          <p:nvPr/>
        </p:nvSpPr>
        <p:spPr>
          <a:xfrm>
            <a:off x="7115168" y="1969785"/>
            <a:ext cx="3857389" cy="369332"/>
          </a:xfrm>
          <a:prstGeom prst="rect">
            <a:avLst/>
          </a:prstGeom>
          <a:noFill/>
        </p:spPr>
        <p:txBody>
          <a:bodyPr wrap="square" rtlCol="0">
            <a:spAutoFit/>
          </a:bodyPr>
          <a:lstStyle/>
          <a:p>
            <a:pPr algn="ctr"/>
            <a:r>
              <a:rPr lang="ja-JP" altLang="en-US" dirty="0"/>
              <a:t>非凸・混合変数に対する優劣関係</a:t>
            </a:r>
            <a:endParaRPr lang="en-US" altLang="ja-JP" dirty="0"/>
          </a:p>
        </p:txBody>
      </p:sp>
      <p:graphicFrame>
        <p:nvGraphicFramePr>
          <p:cNvPr id="2" name="表 32">
            <a:extLst>
              <a:ext uri="{FF2B5EF4-FFF2-40B4-BE49-F238E27FC236}">
                <a16:creationId xmlns:a16="http://schemas.microsoft.com/office/drawing/2014/main" id="{CA1FE326-1DA3-C644-FA2A-A33A42B90A09}"/>
              </a:ext>
            </a:extLst>
          </p:cNvPr>
          <p:cNvGraphicFramePr>
            <a:graphicFrameLocks noGrp="1"/>
          </p:cNvGraphicFramePr>
          <p:nvPr>
            <p:extLst>
              <p:ext uri="{D42A27DB-BD31-4B8C-83A1-F6EECF244321}">
                <p14:modId xmlns:p14="http://schemas.microsoft.com/office/powerpoint/2010/main" val="1744897015"/>
              </p:ext>
            </p:extLst>
          </p:nvPr>
        </p:nvGraphicFramePr>
        <p:xfrm>
          <a:off x="6362787" y="3333794"/>
          <a:ext cx="5362150" cy="1651000"/>
        </p:xfrm>
        <a:graphic>
          <a:graphicData uri="http://schemas.openxmlformats.org/drawingml/2006/table">
            <a:tbl>
              <a:tblPr firstRow="1" bandRow="1">
                <a:tableStyleId>{5C22544A-7EE6-4342-B048-85BDC9FD1C3A}</a:tableStyleId>
              </a:tblPr>
              <a:tblGrid>
                <a:gridCol w="2228763">
                  <a:extLst>
                    <a:ext uri="{9D8B030D-6E8A-4147-A177-3AD203B41FA5}">
                      <a16:colId xmlns:a16="http://schemas.microsoft.com/office/drawing/2014/main" val="932587206"/>
                    </a:ext>
                  </a:extLst>
                </a:gridCol>
                <a:gridCol w="1581150">
                  <a:extLst>
                    <a:ext uri="{9D8B030D-6E8A-4147-A177-3AD203B41FA5}">
                      <a16:colId xmlns:a16="http://schemas.microsoft.com/office/drawing/2014/main" val="3981467393"/>
                    </a:ext>
                  </a:extLst>
                </a:gridCol>
                <a:gridCol w="1552237">
                  <a:extLst>
                    <a:ext uri="{9D8B030D-6E8A-4147-A177-3AD203B41FA5}">
                      <a16:colId xmlns:a16="http://schemas.microsoft.com/office/drawing/2014/main" val="1363345593"/>
                    </a:ext>
                  </a:extLst>
                </a:gridCol>
              </a:tblGrid>
              <a:tr h="370840">
                <a:tc>
                  <a:txBody>
                    <a:bodyPr/>
                    <a:lstStyle/>
                    <a:p>
                      <a:r>
                        <a:rPr kumimoji="1" lang="ja-JP" altLang="en-US" dirty="0"/>
                        <a:t>問題</a:t>
                      </a: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SHADE + FR</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凸緩和</a:t>
                      </a:r>
                      <a:r>
                        <a:rPr kumimoji="1" lang="en-US" altLang="ja-JP" dirty="0"/>
                        <a:t>B&amp;B</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835821"/>
                  </a:ext>
                </a:extLst>
              </a:tr>
              <a:tr h="370840">
                <a:tc>
                  <a:txBody>
                    <a:bodyPr/>
                    <a:lstStyle/>
                    <a:p>
                      <a:r>
                        <a:rPr kumimoji="1" lang="ja-JP" altLang="en-US" dirty="0"/>
                        <a:t>変数間独立・局所解</a:t>
                      </a:r>
                      <a:r>
                        <a:rPr kumimoji="1" lang="en-US" altLang="ja-JP" dirty="0"/>
                        <a:t>2^N</a:t>
                      </a:r>
                      <a:r>
                        <a:rPr kumimoji="1" lang="ja-JP" altLang="en-US" dirty="0"/>
                        <a:t>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959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変数間依存・局所解多数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3"/>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3393790"/>
                  </a:ext>
                </a:extLst>
              </a:tr>
            </a:tbl>
          </a:graphicData>
        </a:graphic>
      </p:graphicFrame>
      <p:sp>
        <p:nvSpPr>
          <p:cNvPr id="6" name="テキスト ボックス 5">
            <a:extLst>
              <a:ext uri="{FF2B5EF4-FFF2-40B4-BE49-F238E27FC236}">
                <a16:creationId xmlns:a16="http://schemas.microsoft.com/office/drawing/2014/main" id="{F04EFCA8-5C6A-1081-9DB8-3A33D9A48B74}"/>
              </a:ext>
            </a:extLst>
          </p:cNvPr>
          <p:cNvSpPr txBox="1"/>
          <p:nvPr/>
        </p:nvSpPr>
        <p:spPr>
          <a:xfrm>
            <a:off x="6248400" y="5013306"/>
            <a:ext cx="5590924" cy="646331"/>
          </a:xfrm>
          <a:prstGeom prst="rect">
            <a:avLst/>
          </a:prstGeom>
          <a:noFill/>
        </p:spPr>
        <p:txBody>
          <a:bodyPr wrap="square" rtlCol="0">
            <a:spAutoFit/>
          </a:bodyPr>
          <a:lstStyle/>
          <a:p>
            <a:pPr algn="ctr"/>
            <a:r>
              <a:rPr lang="ja-JP" altLang="en-US" dirty="0"/>
              <a:t>混合変数間依存性かつ多数の局所解に対して</a:t>
            </a:r>
            <a:endParaRPr lang="en-US" altLang="ja-JP" dirty="0"/>
          </a:p>
          <a:p>
            <a:pPr algn="ctr"/>
            <a:r>
              <a:rPr lang="ja-JP" altLang="en-US" dirty="0"/>
              <a:t>性能差が出たと考えられる</a:t>
            </a:r>
          </a:p>
        </p:txBody>
      </p:sp>
      <p:sp>
        <p:nvSpPr>
          <p:cNvPr id="7" name="テキスト ボックス 6">
            <a:extLst>
              <a:ext uri="{FF2B5EF4-FFF2-40B4-BE49-F238E27FC236}">
                <a16:creationId xmlns:a16="http://schemas.microsoft.com/office/drawing/2014/main" id="{A26DE697-497A-47FF-7D0E-5BB7164B16B0}"/>
              </a:ext>
            </a:extLst>
          </p:cNvPr>
          <p:cNvSpPr txBox="1"/>
          <p:nvPr/>
        </p:nvSpPr>
        <p:spPr>
          <a:xfrm>
            <a:off x="1057265" y="2850113"/>
            <a:ext cx="4200544" cy="338554"/>
          </a:xfrm>
          <a:prstGeom prst="rect">
            <a:avLst/>
          </a:prstGeom>
          <a:noFill/>
        </p:spPr>
        <p:txBody>
          <a:bodyPr wrap="square" rtlCol="0">
            <a:spAutoFit/>
          </a:bodyPr>
          <a:lstStyle/>
          <a:p>
            <a:pPr algn="ctr"/>
            <a:r>
              <a:rPr lang="ja-JP" altLang="en-US" sz="1600" dirty="0"/>
              <a:t>技術目標：</a:t>
            </a:r>
            <a:r>
              <a:rPr lang="en-US" altLang="ja-JP" sz="1600" dirty="0"/>
              <a:t>15</a:t>
            </a:r>
            <a:r>
              <a:rPr lang="ja-JP" altLang="en-US" sz="1600" dirty="0"/>
              <a:t>分以内に実行可能解を得る</a:t>
            </a:r>
          </a:p>
        </p:txBody>
      </p:sp>
      <p:sp>
        <p:nvSpPr>
          <p:cNvPr id="9" name="テキスト ボックス 8">
            <a:extLst>
              <a:ext uri="{FF2B5EF4-FFF2-40B4-BE49-F238E27FC236}">
                <a16:creationId xmlns:a16="http://schemas.microsoft.com/office/drawing/2014/main" id="{4C400E29-6CC9-FD3F-F45A-EB3E3E0D18F5}"/>
              </a:ext>
            </a:extLst>
          </p:cNvPr>
          <p:cNvSpPr txBox="1"/>
          <p:nvPr/>
        </p:nvSpPr>
        <p:spPr>
          <a:xfrm>
            <a:off x="362075" y="2536567"/>
            <a:ext cx="5590924" cy="369332"/>
          </a:xfrm>
          <a:prstGeom prst="rect">
            <a:avLst/>
          </a:prstGeom>
          <a:noFill/>
        </p:spPr>
        <p:txBody>
          <a:bodyPr wrap="square" rtlCol="0">
            <a:spAutoFit/>
          </a:bodyPr>
          <a:lstStyle/>
          <a:p>
            <a:pPr algn="ctr"/>
            <a:r>
              <a:rPr lang="ja-JP" altLang="en-US" b="1" dirty="0">
                <a:solidFill>
                  <a:schemeClr val="accent1"/>
                </a:solidFill>
              </a:rPr>
              <a:t>違反量削減優先の方法（</a:t>
            </a:r>
            <a:r>
              <a:rPr lang="en-US" altLang="ja-JP" b="1" dirty="0">
                <a:solidFill>
                  <a:schemeClr val="accent1"/>
                </a:solidFill>
              </a:rPr>
              <a:t>FR</a:t>
            </a:r>
            <a:r>
              <a:rPr lang="ja-JP" altLang="en-US" b="1" dirty="0">
                <a:solidFill>
                  <a:schemeClr val="accent1"/>
                </a:solidFill>
              </a:rPr>
              <a:t>）が技術目標を満たす</a:t>
            </a:r>
          </a:p>
        </p:txBody>
      </p:sp>
      <p:sp>
        <p:nvSpPr>
          <p:cNvPr id="10" name="テキスト ボックス 9">
            <a:extLst>
              <a:ext uri="{FF2B5EF4-FFF2-40B4-BE49-F238E27FC236}">
                <a16:creationId xmlns:a16="http://schemas.microsoft.com/office/drawing/2014/main" id="{809F9E26-C953-6573-C644-E46E232F10C2}"/>
              </a:ext>
            </a:extLst>
          </p:cNvPr>
          <p:cNvSpPr txBox="1"/>
          <p:nvPr/>
        </p:nvSpPr>
        <p:spPr>
          <a:xfrm>
            <a:off x="6248400" y="2536567"/>
            <a:ext cx="5590924" cy="369332"/>
          </a:xfrm>
          <a:prstGeom prst="rect">
            <a:avLst/>
          </a:prstGeom>
          <a:noFill/>
        </p:spPr>
        <p:txBody>
          <a:bodyPr wrap="square" rtlCol="0">
            <a:spAutoFit/>
          </a:bodyPr>
          <a:lstStyle/>
          <a:p>
            <a:pPr algn="ctr"/>
            <a:r>
              <a:rPr lang="ja-JP" altLang="en-US" b="1" dirty="0">
                <a:solidFill>
                  <a:schemeClr val="accent1"/>
                </a:solidFill>
              </a:rPr>
              <a:t>混合変数に対しても</a:t>
            </a:r>
            <a:r>
              <a:rPr lang="en-US" altLang="ja-JP" b="1" dirty="0">
                <a:solidFill>
                  <a:schemeClr val="accent1"/>
                </a:solidFill>
              </a:rPr>
              <a:t>FR</a:t>
            </a:r>
            <a:r>
              <a:rPr lang="ja-JP" altLang="en-US" b="1" dirty="0">
                <a:solidFill>
                  <a:schemeClr val="accent1"/>
                </a:solidFill>
              </a:rPr>
              <a:t>が優れている</a:t>
            </a:r>
          </a:p>
        </p:txBody>
      </p:sp>
    </p:spTree>
    <p:extLst>
      <p:ext uri="{BB962C8B-B14F-4D97-AF65-F5344CB8AC3E}">
        <p14:creationId xmlns:p14="http://schemas.microsoft.com/office/powerpoint/2010/main" val="3482460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72053" y="1545828"/>
            <a:ext cx="10943672" cy="689974"/>
          </a:xfrm>
        </p:spPr>
        <p:txBody>
          <a:bodyPr/>
          <a:lstStyle/>
          <a:p>
            <a:r>
              <a:rPr lang="ja-JP" altLang="en-US" sz="2000" dirty="0"/>
              <a:t>実問題の性質変化に対するロバスト化した手法を開発した。</a:t>
            </a:r>
            <a:endParaRPr lang="en-US" altLang="ja-JP" dirty="0"/>
          </a:p>
          <a:p>
            <a:pPr lvl="1"/>
            <a:r>
              <a:rPr lang="ja-JP" altLang="en-US" sz="1800" dirty="0"/>
              <a:t>しかし横河が対象プロセスを限定できなかったため、実問題における総合的な比較までに至らなかった</a:t>
            </a:r>
            <a:endParaRPr lang="en-US" altLang="ja-JP" sz="1800" dirty="0"/>
          </a:p>
          <a:p>
            <a:r>
              <a:rPr lang="ja-JP" altLang="en-US" sz="2000" dirty="0"/>
              <a:t>違反量削減優先の方法が技術目標を満たすことを確認した。</a:t>
            </a:r>
            <a:endParaRPr lang="en-US" altLang="ja-JP" sz="2000" dirty="0"/>
          </a:p>
          <a:p>
            <a:pPr lvl="1"/>
            <a:r>
              <a:rPr lang="ja-JP" altLang="en-US" sz="1800" dirty="0"/>
              <a:t>運転計画問題：</a:t>
            </a:r>
            <a:r>
              <a:rPr lang="en-US" altLang="ja-JP" sz="1800" dirty="0"/>
              <a:t>350</a:t>
            </a:r>
            <a:r>
              <a:rPr lang="ja-JP" altLang="en-US" sz="1800" dirty="0"/>
              <a:t>次元</a:t>
            </a:r>
            <a:r>
              <a:rPr lang="en-US" altLang="ja-JP" sz="1800" dirty="0"/>
              <a:t>/1900</a:t>
            </a:r>
            <a:r>
              <a:rPr lang="ja-JP" altLang="en-US" sz="1800" dirty="0"/>
              <a:t>制約を</a:t>
            </a:r>
            <a:r>
              <a:rPr lang="en-US" altLang="ja-JP" sz="1800" dirty="0"/>
              <a:t>3</a:t>
            </a:r>
            <a:r>
              <a:rPr lang="ja-JP" altLang="en-US" sz="1800" dirty="0"/>
              <a:t>分、</a:t>
            </a:r>
            <a:r>
              <a:rPr lang="en-US" altLang="ja-JP" sz="1800" dirty="0"/>
              <a:t>1500</a:t>
            </a:r>
            <a:r>
              <a:rPr lang="ja-JP" altLang="en-US" sz="1800" dirty="0"/>
              <a:t>次元</a:t>
            </a:r>
            <a:r>
              <a:rPr lang="en-US" altLang="ja-JP" sz="1800" dirty="0"/>
              <a:t>/8200</a:t>
            </a:r>
            <a:r>
              <a:rPr lang="ja-JP" altLang="en-US" sz="1800" dirty="0"/>
              <a:t>制約を</a:t>
            </a:r>
            <a:r>
              <a:rPr lang="en-US" altLang="ja-JP" sz="1800" dirty="0"/>
              <a:t>1</a:t>
            </a:r>
            <a:r>
              <a:rPr lang="ja-JP" altLang="en-US" sz="1800" dirty="0"/>
              <a:t>時間で可能解を得た</a:t>
            </a:r>
            <a:endParaRPr lang="en-US" altLang="ja-JP" sz="1800" dirty="0"/>
          </a:p>
          <a:p>
            <a:pPr lvl="1"/>
            <a:r>
              <a:rPr lang="ja-JP" altLang="en-US" sz="1800" dirty="0"/>
              <a:t>混合変数問題：別アプローチよりも優れていた</a:t>
            </a:r>
            <a:r>
              <a:rPr lang="ja-JP" altLang="en-US" sz="1600" dirty="0"/>
              <a:t>（制約対処法を組み合わせれば、有制約にも対応）</a:t>
            </a:r>
            <a:endParaRPr lang="en-US" altLang="ja-JP" sz="1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共同研究の成果と課題</a:t>
            </a:r>
            <a:endParaRPr lang="en-US" dirty="0"/>
          </a:p>
        </p:txBody>
      </p:sp>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96CE2B92-E5E4-E18D-FA86-8C6623BCCF81}"/>
                  </a:ext>
                </a:extLst>
              </p:cNvPr>
              <p:cNvSpPr txBox="1">
                <a:spLocks/>
              </p:cNvSpPr>
              <p:nvPr/>
            </p:nvSpPr>
            <p:spPr>
              <a:xfrm>
                <a:off x="572053" y="4202693"/>
                <a:ext cx="10751020" cy="68997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有制約ブラックボックス最適化の様々な問題性質を想定して、アルゴリズムのロバスト化・適応化を実現する。</a:t>
                </a:r>
                <a:endParaRPr lang="en-US" altLang="ja-JP" sz="2000" dirty="0"/>
              </a:p>
              <a:p>
                <a:pPr lvl="1"/>
                <a14:m>
                  <m:oMath xmlns:m="http://schemas.openxmlformats.org/officeDocument/2006/math">
                    <m:r>
                      <a:rPr lang="en-US" altLang="ja-JP" sz="1800">
                        <a:latin typeface="Cambria Math" panose="02040503050406030204" pitchFamily="18" charset="0"/>
                      </a:rPr>
                      <m:t>(</m:t>
                    </m:r>
                    <m:r>
                      <a:rPr lang="en-US" altLang="ja-JP" sz="1800" i="1">
                        <a:latin typeface="Cambria Math" panose="02040503050406030204" pitchFamily="18" charset="0"/>
                      </a:rPr>
                      <m:t>𝑓</m:t>
                    </m:r>
                    <m:r>
                      <a:rPr lang="en-US" altLang="ja-JP" sz="1800" i="1">
                        <a:latin typeface="Cambria Math" panose="02040503050406030204" pitchFamily="18" charset="0"/>
                      </a:rPr>
                      <m:t>,</m:t>
                    </m:r>
                    <m:r>
                      <a:rPr lang="en-US" altLang="ja-JP" sz="1800" i="1">
                        <a:latin typeface="Cambria Math" panose="02040503050406030204" pitchFamily="18" charset="0"/>
                      </a:rPr>
                      <m:t>𝑣</m:t>
                    </m:r>
                    <m:r>
                      <a:rPr lang="en-US" altLang="ja-JP" sz="1800" i="1">
                        <a:latin typeface="Cambria Math" panose="02040503050406030204" pitchFamily="18" charset="0"/>
                      </a:rPr>
                      <m:t>)</m:t>
                    </m:r>
                  </m:oMath>
                </a14:m>
                <a:r>
                  <a:rPr lang="ja-JP" altLang="en-US" sz="1800" dirty="0"/>
                  <a:t>の</a:t>
                </a:r>
                <a:r>
                  <a:rPr lang="en-US" altLang="ja-JP" sz="1800" dirty="0"/>
                  <a:t>PF</a:t>
                </a:r>
                <a:r>
                  <a:rPr lang="ja-JP" altLang="en-US" sz="1800" dirty="0"/>
                  <a:t>の広さ、実行可能領域の非連結性、</a:t>
                </a:r>
                <a14:m>
                  <m:oMath xmlns:m="http://schemas.openxmlformats.org/officeDocument/2006/math">
                    <m:r>
                      <a:rPr lang="en-US" altLang="ja-JP" sz="1800" b="0" i="0"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sz="1800" dirty="0"/>
                  <a:t>のスケール差の</a:t>
                </a:r>
                <a:r>
                  <a:rPr lang="en-US" altLang="ja-JP" sz="1800" dirty="0"/>
                  <a:t>3</a:t>
                </a:r>
                <a:r>
                  <a:rPr lang="ja-JP" altLang="en-US" sz="1800" dirty="0"/>
                  <a:t>つの性質に対するロバスト化</a:t>
                </a:r>
                <a:endParaRPr lang="en-US" altLang="ja-JP" sz="1800" dirty="0"/>
              </a:p>
              <a:p>
                <a:pPr lvl="1"/>
                <a:r>
                  <a:rPr lang="ja-JP" altLang="en-US" sz="1800" dirty="0"/>
                  <a:t>ハイブリッド手法の個体配分比パラメータの自律適応化</a:t>
                </a:r>
                <a:endParaRPr lang="en-US" altLang="ja-JP" sz="1800" dirty="0"/>
              </a:p>
              <a:p>
                <a:r>
                  <a:rPr lang="ja-JP" altLang="en-US" sz="2000" dirty="0"/>
                  <a:t>混合変数の対処法が</a:t>
                </a:r>
                <a:r>
                  <a:rPr lang="en-US" altLang="ja-JP" sz="2000" dirty="0"/>
                  <a:t>GA</a:t>
                </a:r>
                <a:r>
                  <a:rPr lang="ja-JP" altLang="en-US" sz="2000" dirty="0"/>
                  <a:t>系しか導入できないため、汎用な離散拡張法を開発する。</a:t>
                </a:r>
              </a:p>
            </p:txBody>
          </p:sp>
        </mc:Choice>
        <mc:Fallback xmlns="">
          <p:sp>
            <p:nvSpPr>
              <p:cNvPr id="6" name="テキスト プレースホルダー 5">
                <a:extLst>
                  <a:ext uri="{FF2B5EF4-FFF2-40B4-BE49-F238E27FC236}">
                    <a16:creationId xmlns:a16="http://schemas.microsoft.com/office/drawing/2014/main" id="{96CE2B92-E5E4-E18D-FA86-8C6623BCCF81}"/>
                  </a:ext>
                </a:extLst>
              </p:cNvPr>
              <p:cNvSpPr txBox="1">
                <a:spLocks noRot="1" noChangeAspect="1" noMove="1" noResize="1" noEditPoints="1" noAdjustHandles="1" noChangeArrowheads="1" noChangeShapeType="1" noTextEdit="1"/>
              </p:cNvSpPr>
              <p:nvPr/>
            </p:nvSpPr>
            <p:spPr>
              <a:xfrm>
                <a:off x="572053" y="4202693"/>
                <a:ext cx="10751020" cy="689974"/>
              </a:xfrm>
              <a:prstGeom prst="rect">
                <a:avLst/>
              </a:prstGeom>
              <a:blipFill>
                <a:blip r:embed="rId2"/>
                <a:stretch>
                  <a:fillRect l="-510" t="-8772" b="-189474"/>
                </a:stretch>
              </a:blipFill>
            </p:spPr>
            <p:txBody>
              <a:bodyPr/>
              <a:lstStyle/>
              <a:p>
                <a:r>
                  <a:rPr lang="ja-JP" altLang="en-US">
                    <a:noFill/>
                  </a:rPr>
                  <a:t> </a:t>
                </a:r>
              </a:p>
            </p:txBody>
          </p:sp>
        </mc:Fallback>
      </mc:AlternateContent>
      <p:sp>
        <p:nvSpPr>
          <p:cNvPr id="7" name="角丸四角形 11">
            <a:extLst>
              <a:ext uri="{FF2B5EF4-FFF2-40B4-BE49-F238E27FC236}">
                <a16:creationId xmlns:a16="http://schemas.microsoft.com/office/drawing/2014/main" id="{99A881CB-EBFA-5EF0-F5A5-FECE5D52C299}"/>
              </a:ext>
            </a:extLst>
          </p:cNvPr>
          <p:cNvSpPr/>
          <p:nvPr/>
        </p:nvSpPr>
        <p:spPr>
          <a:xfrm>
            <a:off x="454760" y="3634874"/>
            <a:ext cx="1370505" cy="548769"/>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課題</a:t>
            </a:r>
          </a:p>
        </p:txBody>
      </p:sp>
      <p:sp>
        <p:nvSpPr>
          <p:cNvPr id="8" name="角丸四角形 11">
            <a:extLst>
              <a:ext uri="{FF2B5EF4-FFF2-40B4-BE49-F238E27FC236}">
                <a16:creationId xmlns:a16="http://schemas.microsoft.com/office/drawing/2014/main" id="{AEDE9AF8-7CB6-3EBD-9A9B-2FF356059752}"/>
              </a:ext>
            </a:extLst>
          </p:cNvPr>
          <p:cNvSpPr/>
          <p:nvPr/>
        </p:nvSpPr>
        <p:spPr>
          <a:xfrm>
            <a:off x="454760" y="931129"/>
            <a:ext cx="1370505" cy="548769"/>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成果</a:t>
            </a:r>
          </a:p>
        </p:txBody>
      </p:sp>
    </p:spTree>
    <p:extLst>
      <p:ext uri="{BB962C8B-B14F-4D97-AF65-F5344CB8AC3E}">
        <p14:creationId xmlns:p14="http://schemas.microsoft.com/office/powerpoint/2010/main" val="3295541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
        <p:nvSpPr>
          <p:cNvPr id="5" name="テキスト プレースホルダー 2">
            <a:extLst>
              <a:ext uri="{FF2B5EF4-FFF2-40B4-BE49-F238E27FC236}">
                <a16:creationId xmlns:a16="http://schemas.microsoft.com/office/drawing/2014/main" id="{6A180520-848F-6C9D-1ED1-EB9D9748A423}"/>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学生と先生のご協力のおかげで、計</a:t>
            </a:r>
            <a:r>
              <a:rPr lang="en-US" altLang="ja-JP" sz="2800" dirty="0"/>
              <a:t>19</a:t>
            </a:r>
            <a:r>
              <a:rPr lang="ja-JP" altLang="en-US" sz="2800" dirty="0"/>
              <a:t>件の外部発表を実施した。</a:t>
            </a:r>
            <a:endParaRPr lang="en-US" altLang="ja-JP" sz="2800" dirty="0"/>
          </a:p>
          <a:p>
            <a:pPr lvl="1">
              <a:defRPr/>
            </a:pPr>
            <a:r>
              <a:rPr lang="ja-JP" altLang="en-US" sz="2400" dirty="0"/>
              <a:t>国内会議（査読無）：</a:t>
            </a:r>
            <a:r>
              <a:rPr lang="en-US" altLang="ja-JP" sz="2400" dirty="0"/>
              <a:t>14</a:t>
            </a:r>
            <a:r>
              <a:rPr lang="ja-JP" altLang="en-US" sz="2400" dirty="0"/>
              <a:t>件</a:t>
            </a:r>
            <a:endParaRPr lang="en-US" altLang="ja-JP" sz="2400" dirty="0"/>
          </a:p>
          <a:p>
            <a:pPr lvl="1">
              <a:defRPr/>
            </a:pPr>
            <a:r>
              <a:rPr lang="ja-JP" altLang="en-US" sz="2400" dirty="0"/>
              <a:t>国際会議（査読有）：</a:t>
            </a:r>
            <a:r>
              <a:rPr lang="en-US" altLang="ja-JP" sz="2400" dirty="0"/>
              <a:t>3</a:t>
            </a:r>
            <a:r>
              <a:rPr lang="ja-JP" altLang="en-US" sz="2400" dirty="0"/>
              <a:t>件</a:t>
            </a:r>
            <a:endParaRPr lang="en-US" altLang="ja-JP" sz="2400" dirty="0"/>
          </a:p>
          <a:p>
            <a:pPr lvl="1">
              <a:defRPr/>
            </a:pPr>
            <a:r>
              <a:rPr lang="ja-JP" altLang="en-US" sz="2400" dirty="0"/>
              <a:t>投稿論文（査読有）：</a:t>
            </a:r>
            <a:r>
              <a:rPr lang="en-US" altLang="ja-JP" sz="2400" dirty="0"/>
              <a:t>2</a:t>
            </a:r>
            <a:r>
              <a:rPr lang="ja-JP" altLang="en-US" sz="2400" dirty="0"/>
              <a:t>件（他</a:t>
            </a:r>
            <a:r>
              <a:rPr lang="en-US" altLang="ja-JP" sz="2400" dirty="0"/>
              <a:t>1</a:t>
            </a:r>
            <a:r>
              <a:rPr lang="ja-JP" altLang="en-US" sz="2400" dirty="0"/>
              <a:t>件は査読中）</a:t>
            </a:r>
            <a:endParaRPr lang="en-US" altLang="ja-JP" sz="2400" dirty="0"/>
          </a:p>
          <a:p>
            <a:pPr lvl="1">
              <a:defRPr/>
            </a:pPr>
            <a:r>
              <a:rPr lang="ja-JP" altLang="en-US" sz="2400" dirty="0"/>
              <a:t>授賞：</a:t>
            </a:r>
            <a:r>
              <a:rPr lang="en-US" altLang="ja-JP" sz="2400" dirty="0"/>
              <a:t>SICE SSI</a:t>
            </a:r>
            <a:r>
              <a:rPr lang="ja-JP" altLang="en-US" sz="2400" dirty="0"/>
              <a:t>優秀論文賞（安田さんは</a:t>
            </a:r>
            <a:r>
              <a:rPr lang="en-US" altLang="ja-JP" sz="2400" dirty="0"/>
              <a:t>SSI</a:t>
            </a:r>
            <a:r>
              <a:rPr lang="ja-JP" altLang="en-US" sz="2400" dirty="0"/>
              <a:t>研究奨励賞も授賞）</a:t>
            </a:r>
            <a:endParaRPr lang="en-US" altLang="ja-JP" sz="2400" dirty="0"/>
          </a:p>
        </p:txBody>
      </p:sp>
    </p:spTree>
    <p:extLst>
      <p:ext uri="{BB962C8B-B14F-4D97-AF65-F5344CB8AC3E}">
        <p14:creationId xmlns:p14="http://schemas.microsoft.com/office/powerpoint/2010/main" val="1055761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外部発表リスト：国内会議①</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3283963726"/>
              </p:ext>
            </p:extLst>
          </p:nvPr>
        </p:nvGraphicFramePr>
        <p:xfrm>
          <a:off x="85142" y="899200"/>
          <a:ext cx="12021715" cy="484632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安田・熊谷・田村・安田：「メタヒューリスティクスのための制約対処法に関する解析とその課題」、令和</a:t>
                      </a:r>
                      <a:r>
                        <a:rPr kumimoji="1" lang="en-US" altLang="ja-JP" sz="1800" kern="1200" dirty="0">
                          <a:solidFill>
                            <a:schemeClr val="dk1"/>
                          </a:solidFill>
                          <a:effectLst/>
                          <a:latin typeface="+mn-lt"/>
                          <a:ea typeface="+mn-ea"/>
                          <a:cs typeface="+mn-cs"/>
                        </a:rPr>
                        <a:t>2</a:t>
                      </a:r>
                      <a:r>
                        <a:rPr kumimoji="1" lang="ja-JP" altLang="ja-JP" sz="1800" kern="1200" dirty="0">
                          <a:solidFill>
                            <a:schemeClr val="dk1"/>
                          </a:solidFill>
                          <a:effectLst/>
                          <a:latin typeface="+mn-lt"/>
                          <a:ea typeface="+mn-ea"/>
                          <a:cs typeface="+mn-cs"/>
                        </a:rPr>
                        <a:t>年電気学会全国大会、</a:t>
                      </a:r>
                      <a:r>
                        <a:rPr kumimoji="1" lang="en-US" altLang="ja-JP" sz="1800" kern="1200" dirty="0">
                          <a:solidFill>
                            <a:schemeClr val="dk1"/>
                          </a:solidFill>
                          <a:effectLst/>
                          <a:latin typeface="+mn-lt"/>
                          <a:ea typeface="+mn-ea"/>
                          <a:cs typeface="+mn-cs"/>
                        </a:rPr>
                        <a:t>3-018</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pp.24-25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2020.03.11</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800" kern="1200" dirty="0">
                          <a:solidFill>
                            <a:schemeClr val="dk1"/>
                          </a:solidFill>
                          <a:effectLst/>
                          <a:latin typeface="+mn-lt"/>
                          <a:ea typeface="+mn-ea"/>
                          <a:cs typeface="+mn-cs"/>
                        </a:rPr>
                        <a:t>安田・熊谷・田村・安田：「メタヒューリスティクスにおける加重和に基づく制約対処法の基礎検討」、計測自動制御学会 システム・情報部門学術講演会</a:t>
                      </a:r>
                      <a:r>
                        <a:rPr kumimoji="1" lang="en-US" altLang="ja-JP" sz="1800" kern="1200" dirty="0">
                          <a:solidFill>
                            <a:schemeClr val="dk1"/>
                          </a:solidFill>
                          <a:effectLst/>
                          <a:latin typeface="+mn-lt"/>
                          <a:ea typeface="+mn-ea"/>
                          <a:cs typeface="+mn-cs"/>
                        </a:rPr>
                        <a:t> 2020</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GS1-3-1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pp.256-261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2020.11.17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安田・熊谷・田村・安田：「有制約最適化問題のための</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に基づく制約対処法のパラメータ解析」、</a:t>
                      </a:r>
                      <a:r>
                        <a:rPr kumimoji="1" lang="en-US" altLang="ja-JP" sz="1800" kern="1200" dirty="0">
                          <a:solidFill>
                            <a:schemeClr val="dk1"/>
                          </a:solidFill>
                          <a:effectLst/>
                          <a:latin typeface="+mn-lt"/>
                          <a:ea typeface="+mn-ea"/>
                          <a:cs typeface="+mn-cs"/>
                        </a:rPr>
                        <a:t>2021</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GS12-5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pp.1226-1231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2021.09.18</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安田・熊谷・田村・安田：「適応的重み調整を用いた</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による有制約最適化」、計測自動制御学会 システム・情報部門学術講演会</a:t>
                      </a:r>
                      <a:r>
                        <a:rPr kumimoji="1" lang="en-US" altLang="ja-JP" sz="1800" kern="1200" dirty="0">
                          <a:solidFill>
                            <a:schemeClr val="dk1"/>
                          </a:solidFill>
                          <a:effectLst/>
                          <a:latin typeface="+mn-lt"/>
                          <a:ea typeface="+mn-ea"/>
                          <a:cs typeface="+mn-cs"/>
                        </a:rPr>
                        <a:t> 2021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GS5-2-1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pp.252-257</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2021.11.22</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SSI</a:t>
                      </a:r>
                      <a:r>
                        <a:rPr kumimoji="1" lang="ja-JP" altLang="ja-JP" sz="1800" kern="1200" dirty="0">
                          <a:solidFill>
                            <a:schemeClr val="dk1"/>
                          </a:solidFill>
                          <a:effectLst/>
                          <a:latin typeface="+mn-lt"/>
                          <a:ea typeface="+mn-ea"/>
                          <a:cs typeface="+mn-cs"/>
                        </a:rPr>
                        <a:t>優秀論文賞】</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5</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kern="1200" dirty="0">
                          <a:solidFill>
                            <a:schemeClr val="dk1"/>
                          </a:solidFill>
                          <a:effectLst/>
                          <a:latin typeface="+mn-lt"/>
                          <a:ea typeface="+mn-ea"/>
                          <a:cs typeface="+mn-cs"/>
                        </a:rPr>
                        <a:t>Y. Yasuda, W. Kumagai, K. Tamura, K. Yasuda: “Feasibility-based Weighted MOEA/D in Constrained Optimization”, </a:t>
                      </a:r>
                      <a:r>
                        <a:rPr kumimoji="1" lang="ja-JP" altLang="ja-JP" sz="1800" kern="1200" dirty="0">
                          <a:solidFill>
                            <a:schemeClr val="dk1"/>
                          </a:solidFill>
                          <a:effectLst/>
                          <a:latin typeface="+mn-lt"/>
                          <a:ea typeface="+mn-ea"/>
                          <a:cs typeface="+mn-cs"/>
                        </a:rPr>
                        <a:t>電気学会</a:t>
                      </a:r>
                      <a:r>
                        <a:rPr kumimoji="1" lang="en-US" altLang="ja-JP" sz="1800" kern="1200" dirty="0">
                          <a:solidFill>
                            <a:schemeClr val="dk1"/>
                          </a:solidFill>
                          <a:effectLst/>
                          <a:latin typeface="+mn-lt"/>
                          <a:ea typeface="+mn-ea"/>
                          <a:cs typeface="+mn-cs"/>
                        </a:rPr>
                        <a:t>C</a:t>
                      </a:r>
                      <a:r>
                        <a:rPr kumimoji="1" lang="ja-JP" altLang="ja-JP" sz="1800" kern="1200" dirty="0">
                          <a:solidFill>
                            <a:schemeClr val="dk1"/>
                          </a:solidFill>
                          <a:effectLst/>
                          <a:latin typeface="+mn-lt"/>
                          <a:ea typeface="+mn-ea"/>
                          <a:cs typeface="+mn-cs"/>
                        </a:rPr>
                        <a:t>部門大会</a:t>
                      </a:r>
                      <a:r>
                        <a:rPr kumimoji="1" lang="en-US" altLang="ja-JP" sz="1800" kern="1200" dirty="0">
                          <a:solidFill>
                            <a:schemeClr val="dk1"/>
                          </a:solidFill>
                          <a:effectLst/>
                          <a:latin typeface="+mn-lt"/>
                          <a:ea typeface="+mn-ea"/>
                          <a:cs typeface="+mn-cs"/>
                        </a:rPr>
                        <a:t>2022, SS1-1, pp.1557-1558 (2022.08.31)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r h="309497">
                <a:tc>
                  <a:txBody>
                    <a:bodyPr/>
                    <a:lstStyle/>
                    <a:p>
                      <a:pPr algn="ctr"/>
                      <a:r>
                        <a:rPr kumimoji="1" lang="en-US" altLang="ja-JP" sz="1800" dirty="0"/>
                        <a:t>6</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安田・熊谷・田村・安田：「制約条件を目的関数に変換する有制約メタヒューリスティクスの提案」、</a:t>
                      </a:r>
                      <a:r>
                        <a:rPr kumimoji="1" lang="en-US" altLang="ja-JP" sz="1800" dirty="0"/>
                        <a:t>2022</a:t>
                      </a:r>
                      <a:r>
                        <a:rPr kumimoji="1" lang="ja-JP" altLang="en-US" sz="1800" dirty="0"/>
                        <a:t>年 電気学会 電子・情報・システム部門大会、</a:t>
                      </a:r>
                      <a:r>
                        <a:rPr kumimoji="1" lang="en-US" altLang="ja-JP" sz="1800" dirty="0"/>
                        <a:t>GS10-2</a:t>
                      </a:r>
                      <a:r>
                        <a:rPr kumimoji="1" lang="ja-JP" altLang="en-US" sz="1800" dirty="0"/>
                        <a:t>，</a:t>
                      </a:r>
                      <a:r>
                        <a:rPr kumimoji="1" lang="en-US" altLang="ja-JP" sz="1800" dirty="0"/>
                        <a:t>pp.1232-1237</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308835"/>
                  </a:ext>
                </a:extLst>
              </a:tr>
              <a:tr h="309497">
                <a:tc>
                  <a:txBody>
                    <a:bodyPr/>
                    <a:lstStyle/>
                    <a:p>
                      <a:pPr algn="ctr"/>
                      <a:r>
                        <a:rPr kumimoji="1" lang="en-US" altLang="ja-JP" sz="1800" dirty="0"/>
                        <a:t>7</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a:t>小嶋・熊谷・田村・安田：「有制約最適化のための</a:t>
                      </a:r>
                      <a:r>
                        <a:rPr kumimoji="1" lang="en-US" altLang="ja-JP" sz="1800"/>
                        <a:t>MOEA/D</a:t>
                      </a:r>
                      <a:r>
                        <a:rPr kumimoji="1" lang="ja-JP" altLang="en-US" sz="1800"/>
                        <a:t>に基づく制約対処法の検討」、</a:t>
                      </a:r>
                      <a:r>
                        <a:rPr kumimoji="1" lang="en-US" altLang="ja-JP" sz="1800"/>
                        <a:t>2022</a:t>
                      </a:r>
                      <a:r>
                        <a:rPr kumimoji="1" lang="ja-JP" altLang="en-US" sz="1800"/>
                        <a:t>年 電気学会 電子・情報・システム部門大会，</a:t>
                      </a:r>
                      <a:r>
                        <a:rPr kumimoji="1" lang="en-US" altLang="ja-JP" sz="1800"/>
                        <a:t>GS10-3</a:t>
                      </a:r>
                      <a:r>
                        <a:rPr kumimoji="1" lang="ja-JP" altLang="en-US" sz="1800"/>
                        <a:t>，</a:t>
                      </a:r>
                      <a:r>
                        <a:rPr kumimoji="1" lang="en-US" altLang="ja-JP" sz="1800"/>
                        <a:t>pp.1238-1243</a:t>
                      </a:r>
                      <a:r>
                        <a:rPr kumimoji="1" lang="ja-JP" altLang="en-US" sz="1800"/>
                        <a:t>（</a:t>
                      </a:r>
                      <a:r>
                        <a:rPr kumimoji="1" lang="en-US" altLang="ja-JP" sz="1800"/>
                        <a:t>2022.09.02</a:t>
                      </a:r>
                      <a:r>
                        <a:rPr kumimoji="1" lang="ja-JP" altLang="en-US" sz="180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445778"/>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3436793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580060484"/>
              </p:ext>
            </p:extLst>
          </p:nvPr>
        </p:nvGraphicFramePr>
        <p:xfrm>
          <a:off x="85142" y="899200"/>
          <a:ext cx="12021715" cy="539496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8</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佐藤・熊谷・安田・田村・安田：「有制約最適化のための</a:t>
                      </a:r>
                      <a:r>
                        <a:rPr kumimoji="1" lang="en-US" altLang="ja-JP" sz="1800" dirty="0"/>
                        <a:t>Differential Evolution</a:t>
                      </a:r>
                      <a:r>
                        <a:rPr kumimoji="1" lang="ja-JP" altLang="en-US" sz="1800" dirty="0"/>
                        <a:t>の基礎検討」、</a:t>
                      </a:r>
                      <a:r>
                        <a:rPr kumimoji="1" lang="en-US" altLang="ja-JP" sz="1800" dirty="0"/>
                        <a:t>2022</a:t>
                      </a:r>
                      <a:r>
                        <a:rPr kumimoji="1" lang="ja-JP" altLang="en-US" sz="1800" dirty="0"/>
                        <a:t>年 電気学会 電子・情報・システム部門大会、</a:t>
                      </a:r>
                      <a:r>
                        <a:rPr kumimoji="1" lang="en-US" altLang="ja-JP" sz="1800" dirty="0"/>
                        <a:t>GS10-4</a:t>
                      </a:r>
                      <a:r>
                        <a:rPr kumimoji="1" lang="ja-JP" altLang="en-US" sz="1800" dirty="0"/>
                        <a:t>，</a:t>
                      </a:r>
                      <a:r>
                        <a:rPr kumimoji="1" lang="en-US" altLang="ja-JP" sz="1800" dirty="0"/>
                        <a:t>pp.1244-1249</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9</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“Analysis and Switching of Normalization in the Decomposition-based Constraint Handling Technique for Constrained Optimization”,</a:t>
                      </a:r>
                      <a:r>
                        <a:rPr kumimoji="1" lang="ja-JP" altLang="en-US" sz="1800" dirty="0"/>
                        <a:t> </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SS2-2-7</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030018"/>
                  </a:ext>
                </a:extLst>
              </a:tr>
              <a:tr h="309497">
                <a:tc>
                  <a:txBody>
                    <a:bodyPr/>
                    <a:lstStyle/>
                    <a:p>
                      <a:pPr algn="ctr"/>
                      <a:r>
                        <a:rPr kumimoji="1" lang="en-US" altLang="ja-JP" sz="1800" dirty="0"/>
                        <a:t>10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Sato, W. Kumagai, Y. Yasuda, K. Tamura, K. Yasuda: “Constrained Differential Evolution with Superior Infeasible Solutions for Mutation”, 2023</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SS2-2-4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pp.1906-1907 (2023.08.30)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68968"/>
                  </a:ext>
                </a:extLst>
              </a:tr>
              <a:tr h="309497">
                <a:tc>
                  <a:txBody>
                    <a:bodyPr/>
                    <a:lstStyle/>
                    <a:p>
                      <a:pPr algn="ctr"/>
                      <a:r>
                        <a:rPr kumimoji="1" lang="en-US" altLang="ja-JP" sz="1800" dirty="0"/>
                        <a:t>11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と</a:t>
                      </a:r>
                      <a:r>
                        <a:rPr kumimoji="1" lang="en-US" altLang="ja-JP" sz="1800" b="0" i="0" kern="1200" dirty="0">
                          <a:solidFill>
                            <a:schemeClr val="dk1"/>
                          </a:solidFill>
                          <a:effectLst/>
                          <a:latin typeface="+mn-lt"/>
                          <a:ea typeface="+mn-ea"/>
                          <a:cs typeface="+mn-cs"/>
                        </a:rPr>
                        <a:t>Feasibility Rule</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PS6-5</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12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佐藤・熊谷・安田・田村・安田：「外部アーカイブを用いて優れた実行不可能解</a:t>
                      </a:r>
                      <a:r>
                        <a:rPr kumimoji="1" lang="ja-JP" altLang="en-US" sz="1800" b="0" i="0" kern="1200" dirty="0">
                          <a:solidFill>
                            <a:schemeClr val="dk1"/>
                          </a:solidFill>
                          <a:effectLst/>
                          <a:latin typeface="+mn-lt"/>
                          <a:ea typeface="+mn-ea"/>
                          <a:cs typeface="+mn-cs"/>
                        </a:rPr>
                        <a:t>を活用する有制約</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GS11-5</a:t>
                      </a:r>
                      <a:r>
                        <a:rPr kumimoji="1" lang="ja-JP" altLang="en-US" sz="1800" dirty="0"/>
                        <a:t>（</a:t>
                      </a:r>
                      <a:r>
                        <a:rPr kumimoji="1" lang="en-US" altLang="ja-JP" sz="1800" dirty="0"/>
                        <a:t>2023.9.1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13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宇津本，安田，熊谷，田村，安田：「有制約最適化のための</a:t>
                      </a:r>
                      <a:r>
                        <a:rPr kumimoji="1" lang="en-US" altLang="ja-JP" sz="1800" dirty="0"/>
                        <a:t>Feasibility Rule</a:t>
                      </a:r>
                      <a:r>
                        <a:rPr kumimoji="1" lang="ja-JP" altLang="en-US" sz="1800" dirty="0"/>
                        <a:t>と</a:t>
                      </a:r>
                      <a:r>
                        <a:rPr kumimoji="1" lang="en-US" altLang="ja-JP" sz="1800" dirty="0"/>
                        <a:t>MOEA/D</a:t>
                      </a:r>
                      <a:r>
                        <a:rPr kumimoji="1" lang="ja-JP" altLang="en-US" sz="1800" dirty="0"/>
                        <a:t>に基づくハイブリッド制約対処法の検討」，進化計算シンポジウム</a:t>
                      </a:r>
                      <a:r>
                        <a:rPr kumimoji="1" lang="en-US" altLang="ja-JP" sz="1800" dirty="0"/>
                        <a:t>2023</a:t>
                      </a:r>
                      <a:r>
                        <a:rPr kumimoji="1" lang="ja-JP" altLang="en-US" sz="1800" dirty="0"/>
                        <a:t>，</a:t>
                      </a:r>
                      <a:r>
                        <a:rPr kumimoji="1" lang="en-US" altLang="ja-JP" sz="1800" dirty="0"/>
                        <a:t>P1-02</a:t>
                      </a:r>
                      <a:r>
                        <a:rPr kumimoji="1" lang="ja-JP" altLang="en-US" sz="1800" dirty="0"/>
                        <a:t>，</a:t>
                      </a:r>
                      <a:r>
                        <a:rPr kumimoji="1" lang="en-US" altLang="ja-JP" sz="1800" dirty="0"/>
                        <a:t>pp.7-13</a:t>
                      </a:r>
                      <a:r>
                        <a:rPr kumimoji="1" lang="ja-JP" altLang="en-US" sz="1800" dirty="0"/>
                        <a:t>（</a:t>
                      </a:r>
                      <a:r>
                        <a:rPr kumimoji="1" lang="en-US" altLang="ja-JP" sz="1800" dirty="0"/>
                        <a:t>2023.12.22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14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佐藤，熊谷，安田，田村，安田：「有制約</a:t>
                      </a:r>
                      <a:r>
                        <a:rPr kumimoji="1" lang="en-US" altLang="ja-JP" sz="1800" kern="1200" dirty="0">
                          <a:solidFill>
                            <a:schemeClr val="dk1"/>
                          </a:solidFill>
                          <a:effectLst/>
                          <a:latin typeface="+mn-lt"/>
                          <a:ea typeface="+mn-ea"/>
                          <a:cs typeface="+mn-cs"/>
                        </a:rPr>
                        <a:t>Differential Evolution</a:t>
                      </a:r>
                      <a:r>
                        <a:rPr kumimoji="1" lang="ja-JP" altLang="ja-JP" sz="1800" kern="1200" dirty="0">
                          <a:solidFill>
                            <a:schemeClr val="dk1"/>
                          </a:solidFill>
                          <a:effectLst/>
                          <a:latin typeface="+mn-lt"/>
                          <a:ea typeface="+mn-ea"/>
                          <a:cs typeface="+mn-cs"/>
                        </a:rPr>
                        <a:t>における外部アーカイブの活用法の解析」，進化計算シンポジウム</a:t>
                      </a:r>
                      <a:r>
                        <a:rPr kumimoji="1" lang="en-US" altLang="ja-JP" sz="1800" kern="1200" dirty="0">
                          <a:solidFill>
                            <a:schemeClr val="dk1"/>
                          </a:solidFill>
                          <a:effectLst/>
                          <a:latin typeface="+mn-lt"/>
                          <a:ea typeface="+mn-ea"/>
                          <a:cs typeface="+mn-cs"/>
                        </a:rPr>
                        <a:t>2023</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P1-16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pp.97-104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2023.12.22</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2161286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外部発表リスト：国際会議・投稿論文</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02361890"/>
              </p:ext>
            </p:extLst>
          </p:nvPr>
        </p:nvGraphicFramePr>
        <p:xfrm>
          <a:off x="85142" y="899200"/>
          <a:ext cx="12021715" cy="2804160"/>
        </p:xfrm>
        <a:graphic>
          <a:graphicData uri="http://schemas.openxmlformats.org/drawingml/2006/table">
            <a:tbl>
              <a:tblPr firstRow="1" bandRow="1">
                <a:tableStyleId>{5C22544A-7EE6-4342-B048-85BDC9FD1C3A}</a:tableStyleId>
              </a:tblPr>
              <a:tblGrid>
                <a:gridCol w="400404">
                  <a:extLst>
                    <a:ext uri="{9D8B030D-6E8A-4147-A177-3AD203B41FA5}">
                      <a16:colId xmlns:a16="http://schemas.microsoft.com/office/drawing/2014/main" val="1557529332"/>
                    </a:ext>
                  </a:extLst>
                </a:gridCol>
                <a:gridCol w="11621311">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国際会議発表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Yasuda, W. Kumagai, K. Tamura, K. Yasuda: </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MOEA/D with Feasibility-based Weight Adjustment for Constrained Optimization</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 IEEE Symposium Series on Computational Intelligence 2022, pp.1560-1566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2022.12.7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 Switching Normalization Method in Decomposition-based Constraint Handling for Constrained Optimization”,</a:t>
                      </a:r>
                      <a:r>
                        <a:rPr kumimoji="1" lang="ja-JP" altLang="en-US" sz="1800" dirty="0"/>
                        <a:t> </a:t>
                      </a:r>
                      <a:r>
                        <a:rPr kumimoji="1" lang="en-US" altLang="ja-JP" sz="1800" dirty="0"/>
                        <a:t>SICE Annual Conference 2023, SaPMT8.5</a:t>
                      </a:r>
                      <a:r>
                        <a:rPr kumimoji="1" lang="ja-JP" altLang="en-US" sz="1600" dirty="0"/>
                        <a:t>（</a:t>
                      </a:r>
                      <a:r>
                        <a:rPr kumimoji="1" lang="en-US" altLang="ja-JP" sz="1600" dirty="0"/>
                        <a:t>2023.9.9</a:t>
                      </a:r>
                      <a:r>
                        <a:rPr kumimoji="1" lang="ja-JP" altLang="en-US" sz="1600" dirty="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S. Sato, W. Kumagai, Y. Yasuda, K. Tamura, K. Yasuda: “Differential Evolution Using Superior Infeasible Solutions for Constrained Optimization”,</a:t>
                      </a:r>
                      <a:r>
                        <a:rPr kumimoji="1" lang="ja-JP" altLang="en-US" sz="1800" dirty="0"/>
                        <a:t> </a:t>
                      </a:r>
                      <a:r>
                        <a:rPr kumimoji="1" lang="en-US" altLang="ja-JP" sz="1800" dirty="0"/>
                        <a:t>IEEE Conference Systems, Man, Cybernetics 2023, </a:t>
                      </a:r>
                      <a:r>
                        <a:rPr kumimoji="1" lang="en-US" altLang="ja-JP" sz="1800" b="0" i="0" kern="1200" dirty="0">
                          <a:solidFill>
                            <a:schemeClr val="dk1"/>
                          </a:solidFill>
                          <a:effectLst/>
                          <a:latin typeface="+mn-lt"/>
                          <a:ea typeface="+mn-ea"/>
                          <a:cs typeface="+mn-cs"/>
                        </a:rPr>
                        <a:t>We-PS30-T8.3</a:t>
                      </a:r>
                      <a:r>
                        <a:rPr kumimoji="1" lang="ja-JP" altLang="en-US" sz="1600" dirty="0"/>
                        <a:t>（</a:t>
                      </a:r>
                      <a:r>
                        <a:rPr kumimoji="1" lang="en-US" altLang="ja-JP" sz="1600" dirty="0"/>
                        <a:t>2023.10.4</a:t>
                      </a:r>
                      <a:r>
                        <a:rPr kumimoji="1" lang="ja-JP" altLang="en-US" sz="16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graphicFrame>
        <p:nvGraphicFramePr>
          <p:cNvPr id="4" name="表 3">
            <a:extLst>
              <a:ext uri="{FF2B5EF4-FFF2-40B4-BE49-F238E27FC236}">
                <a16:creationId xmlns:a16="http://schemas.microsoft.com/office/drawing/2014/main" id="{1746C023-9E1C-0B8F-CB33-5BCFB98DAD3B}"/>
              </a:ext>
            </a:extLst>
          </p:cNvPr>
          <p:cNvGraphicFramePr>
            <a:graphicFrameLocks noGrp="1"/>
          </p:cNvGraphicFramePr>
          <p:nvPr>
            <p:extLst>
              <p:ext uri="{D42A27DB-BD31-4B8C-83A1-F6EECF244321}">
                <p14:modId xmlns:p14="http://schemas.microsoft.com/office/powerpoint/2010/main" val="1784417646"/>
              </p:ext>
            </p:extLst>
          </p:nvPr>
        </p:nvGraphicFramePr>
        <p:xfrm>
          <a:off x="85142" y="3828046"/>
          <a:ext cx="12021715" cy="2286000"/>
        </p:xfrm>
        <a:graphic>
          <a:graphicData uri="http://schemas.openxmlformats.org/drawingml/2006/table">
            <a:tbl>
              <a:tblPr firstRow="1" bandRow="1">
                <a:tableStyleId>{5C22544A-7EE6-4342-B048-85BDC9FD1C3A}</a:tableStyleId>
              </a:tblPr>
              <a:tblGrid>
                <a:gridCol w="418171">
                  <a:extLst>
                    <a:ext uri="{9D8B030D-6E8A-4147-A177-3AD203B41FA5}">
                      <a16:colId xmlns:a16="http://schemas.microsoft.com/office/drawing/2014/main" val="1557529332"/>
                    </a:ext>
                  </a:extLst>
                </a:gridCol>
                <a:gridCol w="11603544">
                  <a:extLst>
                    <a:ext uri="{9D8B030D-6E8A-4147-A177-3AD203B41FA5}">
                      <a16:colId xmlns:a16="http://schemas.microsoft.com/office/drawing/2014/main" val="1804296625"/>
                    </a:ext>
                  </a:extLst>
                </a:gridCol>
              </a:tblGrid>
              <a:tr h="169321">
                <a:tc gridSpan="2">
                  <a:txBody>
                    <a:bodyPr/>
                    <a:lstStyle/>
                    <a:p>
                      <a:pPr algn="ctr"/>
                      <a:r>
                        <a:rPr kumimoji="1" lang="ja-JP" altLang="en-US" sz="1800" dirty="0"/>
                        <a:t>投稿論文</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a:t>
                      </a:r>
                      <a:r>
                        <a:rPr kumimoji="1" lang="en-US" altLang="ja-JP" sz="1800" dirty="0"/>
                        <a:t>MOEA/D</a:t>
                      </a:r>
                      <a:r>
                        <a:rPr kumimoji="1" lang="ja-JP" altLang="en-US" sz="1800" dirty="0"/>
                        <a:t>の有制約最適化への拡張と適応的重み調整に関する基礎検討」，電気学会 </a:t>
                      </a:r>
                      <a:r>
                        <a:rPr kumimoji="1" lang="en-US" altLang="ja-JP" sz="1800" dirty="0"/>
                        <a:t>C</a:t>
                      </a:r>
                      <a:r>
                        <a:rPr kumimoji="1" lang="ja-JP" altLang="en-US" sz="1800" dirty="0"/>
                        <a:t>部門誌，</a:t>
                      </a:r>
                      <a:r>
                        <a:rPr kumimoji="1" lang="en-US" altLang="ja-JP" sz="1800" dirty="0"/>
                        <a:t>Vol.142</a:t>
                      </a:r>
                      <a:r>
                        <a:rPr kumimoji="1" lang="ja-JP" altLang="en-US" sz="1800" dirty="0"/>
                        <a:t>，</a:t>
                      </a:r>
                      <a:r>
                        <a:rPr kumimoji="1" lang="en-US" altLang="ja-JP" sz="1800" dirty="0"/>
                        <a:t>No.1</a:t>
                      </a:r>
                      <a:r>
                        <a:rPr kumimoji="1" lang="ja-JP" altLang="en-US" sz="1800" dirty="0"/>
                        <a:t>，</a:t>
                      </a:r>
                      <a:r>
                        <a:rPr kumimoji="1" lang="en-US" altLang="ja-JP" sz="1800" dirty="0"/>
                        <a:t>pp.108-109</a:t>
                      </a:r>
                      <a:r>
                        <a:rPr kumimoji="1" lang="ja-JP" altLang="en-US" sz="1800" dirty="0"/>
                        <a:t>（</a:t>
                      </a:r>
                      <a:r>
                        <a:rPr kumimoji="1" lang="en-US" altLang="ja-JP" sz="1800" dirty="0"/>
                        <a:t>2022.01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安田・熊谷・田村・安田：「有制約最適化のための制約条件の目的関数化と適応的重み調整を用いた</a:t>
                      </a:r>
                      <a:r>
                        <a:rPr kumimoji="1" lang="en-US" altLang="ja-JP" sz="1800" dirty="0"/>
                        <a:t>MOEA/D</a:t>
                      </a:r>
                      <a:r>
                        <a:rPr kumimoji="1" lang="ja-JP" altLang="en-US" sz="1800" dirty="0"/>
                        <a:t>」，電気学会 </a:t>
                      </a:r>
                      <a:r>
                        <a:rPr kumimoji="1" lang="en-US" altLang="ja-JP" sz="1800" dirty="0"/>
                        <a:t>C</a:t>
                      </a:r>
                      <a:r>
                        <a:rPr kumimoji="1" lang="ja-JP" altLang="en-US" sz="1800" dirty="0"/>
                        <a:t>部門誌，</a:t>
                      </a:r>
                      <a:r>
                        <a:rPr kumimoji="1" lang="en-US" altLang="ja-JP" sz="1800" dirty="0"/>
                        <a:t>Vol.143</a:t>
                      </a:r>
                      <a:r>
                        <a:rPr kumimoji="1" lang="ja-JP" altLang="en-US" sz="1800" dirty="0"/>
                        <a:t>，</a:t>
                      </a:r>
                      <a:r>
                        <a:rPr kumimoji="1" lang="en-US" altLang="ja-JP" sz="1800" dirty="0"/>
                        <a:t>No.3</a:t>
                      </a:r>
                      <a:r>
                        <a:rPr kumimoji="1" lang="ja-JP" altLang="en-US" sz="1800" dirty="0"/>
                        <a:t>，</a:t>
                      </a:r>
                      <a:r>
                        <a:rPr kumimoji="1" lang="en-US" altLang="ja-JP" sz="1800" dirty="0"/>
                        <a:t>pp.353-363</a:t>
                      </a:r>
                      <a:r>
                        <a:rPr kumimoji="1" lang="ja-JP" altLang="en-US" sz="1800" dirty="0"/>
                        <a:t>（</a:t>
                      </a:r>
                      <a:r>
                        <a:rPr kumimoji="1" lang="en-US" altLang="ja-JP" sz="1800" dirty="0"/>
                        <a:t>2023.03</a:t>
                      </a:r>
                      <a:r>
                        <a:rPr kumimoji="1" lang="ja-JP" altLang="en-US" sz="18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rPr>
                        <a:t>安田・小嶋・熊谷・田村・安田：「有制約最適化のための分割に基づく制約対処法における正規化の検討」，電気学会 </a:t>
                      </a:r>
                      <a:r>
                        <a:rPr kumimoji="1" lang="en-US" altLang="ja-JP" sz="1800" dirty="0">
                          <a:solidFill>
                            <a:schemeClr val="tx1"/>
                          </a:solidFill>
                        </a:rPr>
                        <a:t>C</a:t>
                      </a:r>
                      <a:r>
                        <a:rPr kumimoji="1" lang="ja-JP" altLang="en-US" sz="1800" dirty="0">
                          <a:solidFill>
                            <a:schemeClr val="tx1"/>
                          </a:solidFill>
                        </a:rPr>
                        <a:t>部門誌（</a:t>
                      </a:r>
                      <a:r>
                        <a:rPr kumimoji="1" lang="en-US" altLang="ja-JP" sz="1800" dirty="0">
                          <a:solidFill>
                            <a:schemeClr val="tx1"/>
                          </a:solidFill>
                        </a:rPr>
                        <a:t>2024</a:t>
                      </a:r>
                      <a:r>
                        <a:rPr kumimoji="1" lang="ja-JP" altLang="en-US" sz="1800" dirty="0">
                          <a:solidFill>
                            <a:schemeClr val="tx1"/>
                          </a:solidFill>
                        </a:rPr>
                        <a:t>）</a:t>
                      </a:r>
                      <a:r>
                        <a:rPr kumimoji="1" lang="en-US" altLang="ja-JP" sz="1800" dirty="0">
                          <a:solidFill>
                            <a:schemeClr val="accent4"/>
                          </a:solidFill>
                        </a:rPr>
                        <a:t>【</a:t>
                      </a:r>
                      <a:r>
                        <a:rPr kumimoji="1" lang="ja-JP" altLang="en-US" sz="1800" dirty="0">
                          <a:solidFill>
                            <a:schemeClr val="accent4"/>
                          </a:solidFill>
                        </a:rPr>
                        <a:t>査読中</a:t>
                      </a:r>
                      <a:r>
                        <a:rPr kumimoji="1" lang="en-US" altLang="ja-JP" sz="1800" dirty="0">
                          <a:solidFill>
                            <a:schemeClr val="accent4"/>
                          </a:solidFill>
                        </a:rPr>
                        <a:t>】</a:t>
                      </a:r>
                      <a:endParaRPr kumimoji="1" lang="ja-JP" altLang="en-US" sz="1800" dirty="0">
                        <a:solidFill>
                          <a:schemeClr val="accent4"/>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438087"/>
                  </a:ext>
                </a:extLst>
              </a:tr>
            </a:tbl>
          </a:graphicData>
        </a:graphic>
      </p:graphicFrame>
    </p:spTree>
    <p:extLst>
      <p:ext uri="{BB962C8B-B14F-4D97-AF65-F5344CB8AC3E}">
        <p14:creationId xmlns:p14="http://schemas.microsoft.com/office/powerpoint/2010/main" val="380510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208781"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「メタヒューリスティクス最適化手法の基礎アルゴリズム開発」</a:t>
            </a:r>
            <a:endParaRPr lang="en-US" altLang="ja-JP" sz="2800" dirty="0"/>
          </a:p>
          <a:p>
            <a:pPr lvl="1">
              <a:defRPr/>
            </a:pPr>
            <a:r>
              <a:rPr lang="ja-JP" altLang="en-US" sz="2400" dirty="0"/>
              <a:t>混合整数・有制約大域的最適化アルゴリズムの開発</a:t>
            </a:r>
            <a:endParaRPr lang="en-US" altLang="ja-JP" sz="24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Tree>
    <p:extLst>
      <p:ext uri="{BB962C8B-B14F-4D97-AF65-F5344CB8AC3E}">
        <p14:creationId xmlns:p14="http://schemas.microsoft.com/office/powerpoint/2010/main" val="2282341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7258"/>
            <a:ext cx="11400125" cy="518094"/>
          </a:xfrm>
        </p:spPr>
        <p:txBody>
          <a:bodyPr/>
          <a:lstStyle/>
          <a:p>
            <a:r>
              <a:rPr lang="ja-JP" altLang="en-US" dirty="0"/>
              <a:t>今後の動向の確認</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共同研究契約書で今後の動向に関する記載があるため、双方で確認済の対応に従う。</a:t>
            </a:r>
            <a:endParaRPr lang="en-US" altLang="ja-JP" sz="2800" dirty="0"/>
          </a:p>
          <a:p>
            <a:pPr lvl="1"/>
            <a:r>
              <a:rPr lang="en-US" altLang="ja-JP" sz="2400" dirty="0"/>
              <a:t>[</a:t>
            </a:r>
            <a:r>
              <a:rPr lang="ja-JP" altLang="en-US" sz="2400" dirty="0"/>
              <a:t>第</a:t>
            </a:r>
            <a:r>
              <a:rPr lang="en-US" altLang="ja-JP" sz="2400" dirty="0"/>
              <a:t>2</a:t>
            </a:r>
            <a:r>
              <a:rPr lang="ja-JP" altLang="en-US" sz="2400" dirty="0"/>
              <a:t>条</a:t>
            </a:r>
            <a:r>
              <a:rPr lang="en-US" altLang="ja-JP" sz="2400" dirty="0"/>
              <a:t>]</a:t>
            </a:r>
            <a:r>
              <a:rPr lang="ja-JP" altLang="en-US" sz="2400" dirty="0"/>
              <a:t> 本共同研究は非線形</a:t>
            </a:r>
            <a:r>
              <a:rPr lang="en-US" altLang="ja-JP" sz="2400" dirty="0"/>
              <a:t>/</a:t>
            </a:r>
            <a:r>
              <a:rPr lang="ja-JP" altLang="en-US" sz="2400" dirty="0"/>
              <a:t>動的</a:t>
            </a:r>
            <a:r>
              <a:rPr lang="en-US" altLang="ja-JP" sz="2400" dirty="0"/>
              <a:t>/</a:t>
            </a:r>
            <a:r>
              <a:rPr lang="ja-JP" altLang="en-US" sz="2400" dirty="0"/>
              <a:t>有制約を対象としているため、今後の有制約に関する研究と重複することを疑われる可能性がある</a:t>
            </a:r>
            <a:endParaRPr lang="en-US" altLang="ja-JP" sz="2400" dirty="0"/>
          </a:p>
          <a:p>
            <a:pPr lvl="2">
              <a:spcBef>
                <a:spcPts val="1200"/>
              </a:spcBef>
              <a:buFont typeface="Wingdings" panose="05000000000000000000" pitchFamily="2" charset="2"/>
              <a:buChar char="Ø"/>
            </a:pPr>
            <a:r>
              <a:rPr lang="ja-JP" altLang="en-US" sz="2000" dirty="0"/>
              <a:t>目的数の記載がないため、単一目的の制約対処法だけでなく、多目的の制約対処法も含まれる</a:t>
            </a:r>
            <a:endParaRPr lang="en-US" altLang="ja-JP" sz="2000" dirty="0"/>
          </a:p>
          <a:p>
            <a:pPr lvl="1"/>
            <a:r>
              <a:rPr lang="en-US" altLang="ja-JP" sz="2400" dirty="0"/>
              <a:t>[</a:t>
            </a:r>
            <a:r>
              <a:rPr lang="ja-JP" altLang="en-US" sz="2400" dirty="0"/>
              <a:t>第</a:t>
            </a:r>
            <a:r>
              <a:rPr lang="en-US" altLang="ja-JP" sz="2400" dirty="0"/>
              <a:t>18</a:t>
            </a:r>
            <a:r>
              <a:rPr lang="ja-JP" altLang="en-US" sz="2400" dirty="0"/>
              <a:t>条</a:t>
            </a:r>
            <a:r>
              <a:rPr lang="en-US" altLang="ja-JP" sz="2400" dirty="0"/>
              <a:t>]</a:t>
            </a:r>
            <a:r>
              <a:rPr lang="ja-JP" altLang="en-US" sz="2400" dirty="0"/>
              <a:t> 成果公表の</a:t>
            </a:r>
            <a:r>
              <a:rPr lang="en-US" altLang="ja-JP" sz="2400" dirty="0"/>
              <a:t>1</a:t>
            </a:r>
            <a:r>
              <a:rPr lang="ja-JP" altLang="en-US" sz="2400" dirty="0"/>
              <a:t>か月前までに相手に書面にて通知する必要があるため、その通知方法は事前に決定したものに従う</a:t>
            </a:r>
            <a:endParaRPr lang="en-US" altLang="ja-JP" sz="2400" dirty="0"/>
          </a:p>
          <a:p>
            <a:pPr lvl="2">
              <a:spcBef>
                <a:spcPts val="1200"/>
              </a:spcBef>
              <a:buFont typeface="Wingdings" panose="05000000000000000000" pitchFamily="2" charset="2"/>
              <a:buChar char="Ø"/>
            </a:pPr>
            <a:r>
              <a:rPr lang="ja-JP" altLang="en-US" sz="2000" dirty="0"/>
              <a:t>条文と通知方法は後スライドに掲載</a:t>
            </a:r>
            <a:endParaRPr lang="en-US" altLang="ja-JP" sz="2000" dirty="0"/>
          </a:p>
        </p:txBody>
      </p:sp>
      <p:sp>
        <p:nvSpPr>
          <p:cNvPr id="4" name="テキスト ボックス 3">
            <a:extLst>
              <a:ext uri="{FF2B5EF4-FFF2-40B4-BE49-F238E27FC236}">
                <a16:creationId xmlns:a16="http://schemas.microsoft.com/office/drawing/2014/main" id="{D2DD1C69-DCA8-CED6-ED79-135F74968E4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Tree>
    <p:extLst>
      <p:ext uri="{BB962C8B-B14F-4D97-AF65-F5344CB8AC3E}">
        <p14:creationId xmlns:p14="http://schemas.microsoft.com/office/powerpoint/2010/main" val="1101706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契約条項・条文（抜粋）と解釈①</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研究目的：非線形／動的／有制約対象に対する最適化手法の開発</a:t>
            </a: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2140046"/>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実績報告書を</a:t>
            </a: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4</a:t>
            </a:r>
            <a:r>
              <a:rPr kumimoji="1" lang="ja-JP" altLang="en-US" sz="1600" dirty="0">
                <a:solidFill>
                  <a:schemeClr val="tx1"/>
                </a:solidFill>
              </a:rPr>
              <a:t>月</a:t>
            </a:r>
            <a:r>
              <a:rPr kumimoji="1" lang="en-US" altLang="ja-JP" sz="1600" dirty="0">
                <a:solidFill>
                  <a:schemeClr val="tx1"/>
                </a:solidFill>
              </a:rPr>
              <a:t>30</a:t>
            </a:r>
            <a:r>
              <a:rPr kumimoji="1" lang="ja-JP" altLang="en-US" sz="1600" dirty="0">
                <a:solidFill>
                  <a:schemeClr val="tx1"/>
                </a:solidFill>
              </a:rPr>
              <a:t>日以内にとりまとめる。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実績報告書の著作権は、甲乙共有とする。</a:t>
            </a:r>
            <a:endParaRPr kumimoji="1" lang="en-US" altLang="ja-JP" sz="1600" dirty="0">
              <a:solidFill>
                <a:schemeClr val="tx1"/>
              </a:solidFill>
            </a:endParaRPr>
          </a:p>
        </p:txBody>
      </p:sp>
      <p:sp>
        <p:nvSpPr>
          <p:cNvPr id="16" name="正方形/長方形 15">
            <a:extLst>
              <a:ext uri="{FF2B5EF4-FFF2-40B4-BE49-F238E27FC236}">
                <a16:creationId xmlns:a16="http://schemas.microsoft.com/office/drawing/2014/main" id="{46148E70-A0BE-EDF6-F025-DC11935283E8}"/>
              </a:ext>
            </a:extLst>
          </p:cNvPr>
          <p:cNvSpPr/>
          <p:nvPr/>
        </p:nvSpPr>
        <p:spPr>
          <a:xfrm>
            <a:off x="3524247" y="3069559"/>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甲乙協議の上、ノウハウに該当するのものについて、速やかに指定し、秘密として保持する。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秘匿すべき期間は原則</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日とする。</a:t>
            </a:r>
            <a:endParaRPr kumimoji="1" lang="en-US" altLang="ja-JP" sz="1600" dirty="0">
              <a:solidFill>
                <a:schemeClr val="tx1"/>
              </a:solidFill>
            </a:endParaRPr>
          </a:p>
        </p:txBody>
      </p:sp>
      <p:sp>
        <p:nvSpPr>
          <p:cNvPr id="19" name="正方形/長方形 18">
            <a:extLst>
              <a:ext uri="{FF2B5EF4-FFF2-40B4-BE49-F238E27FC236}">
                <a16:creationId xmlns:a16="http://schemas.microsoft.com/office/drawing/2014/main" id="{054CFAD6-9B6E-0B30-8B06-DC047DA7BC74}"/>
              </a:ext>
            </a:extLst>
          </p:cNvPr>
          <p:cNvSpPr/>
          <p:nvPr/>
        </p:nvSpPr>
        <p:spPr>
          <a:xfrm>
            <a:off x="3514723"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実績報告書の完成前に発明等が生じた場合、相互に通知する。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発明等は原則として甲乙共有とする。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出願等を行うときは知的財産権の持分を協議して定めた上で共同して出願する。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単独所有の場合、所有者が出願手続や権利保全を自らの裁量で行うが、相手の承認を得る。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29231"/>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「単一目的」の記載がないため、今後の有制約の研究も、同様の目的とみなされる可能性がある。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8" y="2140046"/>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本来は契約毎に作成する必要があったが、本資料および</a:t>
            </a:r>
            <a:r>
              <a:rPr kumimoji="1" lang="en-US" altLang="ja-JP" sz="1600" dirty="0">
                <a:solidFill>
                  <a:schemeClr val="tx1"/>
                </a:solidFill>
              </a:rPr>
              <a:t>Word</a:t>
            </a:r>
            <a:r>
              <a:rPr kumimoji="1" lang="ja-JP" altLang="en-US" sz="1600" dirty="0">
                <a:solidFill>
                  <a:schemeClr val="tx1"/>
                </a:solidFill>
              </a:rPr>
              <a:t>ベースの報告書が該当する。</a:t>
            </a:r>
          </a:p>
        </p:txBody>
      </p:sp>
      <p:sp>
        <p:nvSpPr>
          <p:cNvPr id="35" name="正方形/長方形 34">
            <a:extLst>
              <a:ext uri="{FF2B5EF4-FFF2-40B4-BE49-F238E27FC236}">
                <a16:creationId xmlns:a16="http://schemas.microsoft.com/office/drawing/2014/main" id="{C090E5DE-6458-4013-4062-36CA6757182D}"/>
              </a:ext>
            </a:extLst>
          </p:cNvPr>
          <p:cNvSpPr/>
          <p:nvPr/>
        </p:nvSpPr>
        <p:spPr>
          <a:xfrm>
            <a:off x="7848597" y="3054837"/>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明文化するようなノウハウは生じていないため、適用されない。</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2</a:t>
            </a:r>
            <a:r>
              <a:rPr kumimoji="1" lang="ja-JP" altLang="en-US" b="1" dirty="0">
                <a:solidFill>
                  <a:schemeClr val="tx1"/>
                </a:solidFill>
              </a:rPr>
              <a:t>条 共同研究の題目等</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2140046"/>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5</a:t>
            </a:r>
            <a:r>
              <a:rPr kumimoji="1" lang="ja-JP" altLang="en-US" b="1" dirty="0">
                <a:solidFill>
                  <a:schemeClr val="tx1"/>
                </a:solidFill>
              </a:rPr>
              <a:t>条 実績報告書の作成</a:t>
            </a:r>
          </a:p>
        </p:txBody>
      </p:sp>
      <p:sp>
        <p:nvSpPr>
          <p:cNvPr id="38" name="正方形/長方形 37">
            <a:extLst>
              <a:ext uri="{FF2B5EF4-FFF2-40B4-BE49-F238E27FC236}">
                <a16:creationId xmlns:a16="http://schemas.microsoft.com/office/drawing/2014/main" id="{D1C36102-4E67-A39E-AC7C-31F562B22646}"/>
              </a:ext>
            </a:extLst>
          </p:cNvPr>
          <p:cNvSpPr/>
          <p:nvPr/>
        </p:nvSpPr>
        <p:spPr>
          <a:xfrm>
            <a:off x="295273" y="3049319"/>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6</a:t>
            </a:r>
            <a:r>
              <a:rPr kumimoji="1" lang="ja-JP" altLang="en-US" b="1" dirty="0">
                <a:solidFill>
                  <a:schemeClr val="tx1"/>
                </a:solidFill>
              </a:rPr>
              <a:t>条 ノウハウの指定</a:t>
            </a:r>
          </a:p>
        </p:txBody>
      </p:sp>
      <p:sp>
        <p:nvSpPr>
          <p:cNvPr id="39" name="正方形/長方形 38">
            <a:extLst>
              <a:ext uri="{FF2B5EF4-FFF2-40B4-BE49-F238E27FC236}">
                <a16:creationId xmlns:a16="http://schemas.microsoft.com/office/drawing/2014/main" id="{C8B49FED-FA0E-E48F-77FE-60374CB13C52}"/>
              </a:ext>
            </a:extLst>
          </p:cNvPr>
          <p:cNvSpPr/>
          <p:nvPr/>
        </p:nvSpPr>
        <p:spPr>
          <a:xfrm>
            <a:off x="304797" y="4083931"/>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14</a:t>
            </a:r>
            <a:r>
              <a:rPr kumimoji="1" lang="ja-JP" altLang="en-US" b="1" dirty="0">
                <a:solidFill>
                  <a:schemeClr val="tx1"/>
                </a:solidFill>
              </a:rPr>
              <a:t>条 知的財産権の出願等</a:t>
            </a:r>
          </a:p>
        </p:txBody>
      </p:sp>
      <p:sp>
        <p:nvSpPr>
          <p:cNvPr id="40" name="正方形/長方形 39">
            <a:extLst>
              <a:ext uri="{FF2B5EF4-FFF2-40B4-BE49-F238E27FC236}">
                <a16:creationId xmlns:a16="http://schemas.microsoft.com/office/drawing/2014/main" id="{6706CC86-A52B-2BEA-3F7E-B44D8CF2F502}"/>
              </a:ext>
            </a:extLst>
          </p:cNvPr>
          <p:cNvSpPr/>
          <p:nvPr/>
        </p:nvSpPr>
        <p:spPr>
          <a:xfrm>
            <a:off x="7848597"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出願を前提とするような発明は生じていないため、適用されない。</a:t>
            </a:r>
          </a:p>
        </p:txBody>
      </p:sp>
      <p:sp>
        <p:nvSpPr>
          <p:cNvPr id="41" name="正方形/長方形 40">
            <a:extLst>
              <a:ext uri="{FF2B5EF4-FFF2-40B4-BE49-F238E27FC236}">
                <a16:creationId xmlns:a16="http://schemas.microsoft.com/office/drawing/2014/main" id="{BAEFDAC4-CFD5-B7DF-D5B6-A74D73FBB8A4}"/>
              </a:ext>
            </a:extLst>
          </p:cNvPr>
          <p:cNvSpPr/>
          <p:nvPr/>
        </p:nvSpPr>
        <p:spPr>
          <a:xfrm>
            <a:off x="2005253" y="1795956"/>
            <a:ext cx="1426703" cy="30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題目の範囲</a:t>
            </a:r>
          </a:p>
        </p:txBody>
      </p:sp>
      <p:sp>
        <p:nvSpPr>
          <p:cNvPr id="42" name="正方形/長方形 41">
            <a:extLst>
              <a:ext uri="{FF2B5EF4-FFF2-40B4-BE49-F238E27FC236}">
                <a16:creationId xmlns:a16="http://schemas.microsoft.com/office/drawing/2014/main" id="{A2AD8012-0AD3-95E7-5393-A5F9FA8BE3F6}"/>
              </a:ext>
            </a:extLst>
          </p:cNvPr>
          <p:cNvSpPr/>
          <p:nvPr/>
        </p:nvSpPr>
        <p:spPr>
          <a:xfrm>
            <a:off x="2035633" y="3536497"/>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ノウハウの存在</a:t>
            </a:r>
          </a:p>
        </p:txBody>
      </p:sp>
      <p:sp>
        <p:nvSpPr>
          <p:cNvPr id="43" name="正方形/長方形 42">
            <a:extLst>
              <a:ext uri="{FF2B5EF4-FFF2-40B4-BE49-F238E27FC236}">
                <a16:creationId xmlns:a16="http://schemas.microsoft.com/office/drawing/2014/main" id="{950F279B-8163-68A6-E337-1A93BF5E7F49}"/>
              </a:ext>
            </a:extLst>
          </p:cNvPr>
          <p:cNvSpPr/>
          <p:nvPr/>
        </p:nvSpPr>
        <p:spPr>
          <a:xfrm>
            <a:off x="2045156" y="4559594"/>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発明の存在</a:t>
            </a:r>
          </a:p>
        </p:txBody>
      </p:sp>
    </p:spTree>
    <p:extLst>
      <p:ext uri="{BB962C8B-B14F-4D97-AF65-F5344CB8AC3E}">
        <p14:creationId xmlns:p14="http://schemas.microsoft.com/office/powerpoint/2010/main" val="222570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契約条項・条文（抜粋）と解釈②</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224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秘密である旨の表示を付した開示された資料は秘密として保持し、研究担当者等以外に開示してはならない。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本秘密情報について研究担当者等がその所属を離れた後も含め保持する義務を、当該研究担当者等に負わせる。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本秘密情報を、本共同研究以外の目的に使用してはならない。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有効期間は、</a:t>
            </a:r>
            <a:r>
              <a:rPr kumimoji="1" lang="en-US" altLang="ja-JP" sz="1600" dirty="0">
                <a:solidFill>
                  <a:schemeClr val="tx1"/>
                </a:solidFill>
              </a:rPr>
              <a:t> 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6</a:t>
            </a:r>
            <a:r>
              <a:rPr kumimoji="1" lang="ja-JP" altLang="en-US" sz="1600" dirty="0">
                <a:solidFill>
                  <a:schemeClr val="tx1"/>
                </a:solidFill>
              </a:rPr>
              <a:t>月</a:t>
            </a:r>
            <a:r>
              <a:rPr kumimoji="1" lang="en-US" altLang="ja-JP" sz="1600" dirty="0">
                <a:solidFill>
                  <a:schemeClr val="tx1"/>
                </a:solidFill>
              </a:rPr>
              <a:t>1</a:t>
            </a:r>
            <a:r>
              <a:rPr kumimoji="1" lang="ja-JP" altLang="en-US" sz="1600" dirty="0">
                <a:solidFill>
                  <a:schemeClr val="tx1"/>
                </a:solidFill>
              </a:rPr>
              <a:t>日以降、研究成果等の公表ができるものとする。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前項の場合、公表希望当事者は</a:t>
            </a:r>
            <a:r>
              <a:rPr kumimoji="1" lang="en-US" altLang="ja-JP" sz="1600" dirty="0">
                <a:solidFill>
                  <a:schemeClr val="tx1"/>
                </a:solidFill>
              </a:rPr>
              <a:t>30</a:t>
            </a:r>
            <a:r>
              <a:rPr kumimoji="1" lang="ja-JP" altLang="en-US" sz="1600" dirty="0">
                <a:solidFill>
                  <a:schemeClr val="tx1"/>
                </a:solidFill>
              </a:rPr>
              <a:t>日前までにその内容を書面にて相手方に通知する。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通知を受けた相手は、研究成果の公表が将来的に利益侵害の恐れがあると判断されるとき、</a:t>
            </a:r>
            <a:r>
              <a:rPr kumimoji="1" lang="en-US" altLang="ja-JP" sz="1600" dirty="0">
                <a:solidFill>
                  <a:schemeClr val="tx1"/>
                </a:solidFill>
              </a:rPr>
              <a:t>14</a:t>
            </a:r>
            <a:r>
              <a:rPr kumimoji="1" lang="ja-JP" altLang="en-US" sz="1600" dirty="0">
                <a:solidFill>
                  <a:schemeClr val="tx1"/>
                </a:solidFill>
              </a:rPr>
              <a:t>日以内に技術情報の修正を書面にて当事者に通知する。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通知期間は、</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10180"/>
            <a:ext cx="4229102" cy="226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solidFill>
                  <a:schemeClr val="tx1"/>
                </a:solidFill>
              </a:rPr>
              <a:t>Confidential</a:t>
            </a:r>
            <a:r>
              <a:rPr kumimoji="1" lang="ja-JP" altLang="en-US" sz="1600" dirty="0">
                <a:solidFill>
                  <a:schemeClr val="tx1"/>
                </a:solidFill>
              </a:rPr>
              <a:t>の記載がある資料等は該当する。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7"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今後の外部発表では、</a:t>
            </a:r>
            <a:r>
              <a:rPr kumimoji="1" lang="en-US" altLang="ja-JP" sz="1600" dirty="0">
                <a:solidFill>
                  <a:schemeClr val="tx1"/>
                </a:solidFill>
              </a:rPr>
              <a:t>30</a:t>
            </a:r>
            <a:r>
              <a:rPr kumimoji="1" lang="ja-JP" altLang="en-US" sz="1600" dirty="0">
                <a:solidFill>
                  <a:schemeClr val="tx1"/>
                </a:solidFill>
              </a:rPr>
              <a:t>日前に通知する作業を実施する。</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17</a:t>
            </a:r>
            <a:r>
              <a:rPr kumimoji="1" lang="ja-JP" altLang="en-US" b="1" dirty="0">
                <a:solidFill>
                  <a:schemeClr val="tx1"/>
                </a:solidFill>
              </a:rPr>
              <a:t>条 秘密の保持</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3723354"/>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18</a:t>
            </a:r>
            <a:r>
              <a:rPr kumimoji="1" lang="ja-JP" altLang="en-US" b="1" dirty="0">
                <a:solidFill>
                  <a:schemeClr val="tx1"/>
                </a:solidFill>
              </a:rPr>
              <a:t>条 研究成果の取り扱い</a:t>
            </a:r>
          </a:p>
        </p:txBody>
      </p:sp>
      <p:sp>
        <p:nvSpPr>
          <p:cNvPr id="4" name="正方形/長方形 3">
            <a:extLst>
              <a:ext uri="{FF2B5EF4-FFF2-40B4-BE49-F238E27FC236}">
                <a16:creationId xmlns:a16="http://schemas.microsoft.com/office/drawing/2014/main" id="{9CFF5784-6B8A-83D5-63FE-70FA74DBC8AA}"/>
              </a:ext>
            </a:extLst>
          </p:cNvPr>
          <p:cNvSpPr/>
          <p:nvPr/>
        </p:nvSpPr>
        <p:spPr>
          <a:xfrm>
            <a:off x="1504950" y="1864374"/>
            <a:ext cx="2009773" cy="288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秘密保持対象・期間</a:t>
            </a:r>
          </a:p>
        </p:txBody>
      </p:sp>
    </p:spTree>
    <p:extLst>
      <p:ext uri="{BB962C8B-B14F-4D97-AF65-F5344CB8AC3E}">
        <p14:creationId xmlns:p14="http://schemas.microsoft.com/office/powerpoint/2010/main" val="4244133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双方の</a:t>
            </a:r>
            <a:r>
              <a:rPr kumimoji="1" lang="ja-JP" altLang="en-US" dirty="0"/>
              <a:t>認識と今後の活動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440855" y="1054159"/>
            <a:ext cx="11490726" cy="518094"/>
          </a:xfrm>
        </p:spPr>
        <p:txBody>
          <a:bodyPr/>
          <a:lstStyle/>
          <a:p>
            <a:r>
              <a:rPr lang="ja-JP" altLang="en-US" sz="2800" dirty="0"/>
              <a:t>双方で確認した契約条項の認識と今後の活動に関する事項を下記に示す。</a:t>
            </a:r>
            <a:endParaRPr lang="en-US" altLang="ja-JP" sz="2800" dirty="0"/>
          </a:p>
          <a:p>
            <a:pPr lvl="1"/>
            <a:r>
              <a:rPr lang="en-US" altLang="ja-JP" dirty="0"/>
              <a:t>1. </a:t>
            </a:r>
            <a:r>
              <a:rPr lang="ja-JP" altLang="en-US" dirty="0"/>
              <a:t>実績報告書として、過去</a:t>
            </a:r>
            <a:r>
              <a:rPr lang="en-US" altLang="ja-JP" dirty="0"/>
              <a:t>4</a:t>
            </a:r>
            <a:r>
              <a:rPr lang="ja-JP" altLang="en-US" dirty="0"/>
              <a:t>年分を最終年度の報告書にまとめる。</a:t>
            </a:r>
            <a:r>
              <a:rPr lang="en-US" altLang="ja-JP" sz="1800" dirty="0">
                <a:solidFill>
                  <a:schemeClr val="accent4"/>
                </a:solidFill>
              </a:rPr>
              <a:t>【</a:t>
            </a:r>
            <a:r>
              <a:rPr lang="ja-JP" altLang="en-US" sz="1800" dirty="0">
                <a:solidFill>
                  <a:schemeClr val="accent4"/>
                </a:solidFill>
              </a:rPr>
              <a:t>完了、</a:t>
            </a:r>
            <a:r>
              <a:rPr lang="en-US" altLang="ja-JP" sz="1800" dirty="0">
                <a:solidFill>
                  <a:schemeClr val="accent4"/>
                </a:solidFill>
              </a:rPr>
              <a:t>Word</a:t>
            </a:r>
            <a:r>
              <a:rPr lang="ja-JP" altLang="en-US" sz="1800" dirty="0">
                <a:solidFill>
                  <a:schemeClr val="accent4"/>
                </a:solidFill>
              </a:rPr>
              <a:t>ベースの報告書は後に提出</a:t>
            </a:r>
            <a:r>
              <a:rPr lang="en-US" altLang="ja-JP" sz="1800" dirty="0">
                <a:solidFill>
                  <a:schemeClr val="accent4"/>
                </a:solidFill>
              </a:rPr>
              <a:t>】</a:t>
            </a:r>
            <a:endParaRPr lang="en-US" altLang="ja-JP" dirty="0"/>
          </a:p>
          <a:p>
            <a:pPr lvl="1"/>
            <a:r>
              <a:rPr lang="en-US" altLang="ja-JP" dirty="0"/>
              <a:t>2. </a:t>
            </a:r>
            <a:r>
              <a:rPr lang="ja-JP" altLang="en-US" dirty="0"/>
              <a:t>実績報告書の著作権は、双方で共有する。</a:t>
            </a:r>
            <a:endParaRPr lang="en-US" altLang="ja-JP" dirty="0"/>
          </a:p>
          <a:p>
            <a:pPr lvl="1"/>
            <a:r>
              <a:rPr lang="en-US" altLang="ja-JP" dirty="0"/>
              <a:t>3. </a:t>
            </a:r>
            <a:r>
              <a:rPr lang="ja-JP" altLang="en-US" dirty="0"/>
              <a:t>双方には、明確なノウハウが存在しないため、ノウハウの指定に関する取り決めは発生しない。</a:t>
            </a:r>
            <a:endParaRPr lang="en-US" altLang="ja-JP" dirty="0"/>
          </a:p>
          <a:p>
            <a:pPr lvl="1"/>
            <a:r>
              <a:rPr lang="en-US" altLang="ja-JP" dirty="0"/>
              <a:t>4. </a:t>
            </a:r>
            <a:r>
              <a:rPr lang="ja-JP" altLang="en-US" dirty="0"/>
              <a:t>双方には、出願を前提とする発明が存在しないため、知的財産権の出願に関する取り決めは発生しない。</a:t>
            </a:r>
            <a:endParaRPr lang="en-US" altLang="ja-JP" dirty="0"/>
          </a:p>
          <a:p>
            <a:pPr lvl="1"/>
            <a:r>
              <a:rPr lang="en-US" altLang="ja-JP" dirty="0"/>
              <a:t>5. </a:t>
            </a:r>
            <a:r>
              <a:rPr lang="ja-JP" altLang="en-US" dirty="0"/>
              <a:t>秘密保持は、</a:t>
            </a:r>
            <a:r>
              <a:rPr lang="en-US" altLang="ja-JP" dirty="0"/>
              <a:t>Confidential</a:t>
            </a:r>
            <a:r>
              <a:rPr lang="ja-JP" altLang="en-US" dirty="0"/>
              <a:t>の記載がある資料が対象で、保持期間は</a:t>
            </a:r>
            <a:r>
              <a:rPr lang="en-US" altLang="ja-JP" dirty="0"/>
              <a:t>2027</a:t>
            </a:r>
            <a:r>
              <a:rPr lang="ja-JP" altLang="en-US" dirty="0"/>
              <a:t>年</a:t>
            </a:r>
            <a:r>
              <a:rPr lang="en-US" altLang="ja-JP" dirty="0"/>
              <a:t>3</a:t>
            </a:r>
            <a:r>
              <a:rPr lang="ja-JP" altLang="en-US" dirty="0"/>
              <a:t>月末までとする。</a:t>
            </a:r>
            <a:endParaRPr lang="en-US" altLang="ja-JP" dirty="0"/>
          </a:p>
          <a:p>
            <a:pPr lvl="1"/>
            <a:r>
              <a:rPr lang="en-US" altLang="ja-JP" dirty="0"/>
              <a:t>6. </a:t>
            </a:r>
            <a:r>
              <a:rPr lang="ja-JP" altLang="en-US" dirty="0"/>
              <a:t>研究成果の公表は、有制約最適化手法の発表が対象で、原則</a:t>
            </a:r>
            <a:r>
              <a:rPr lang="en-US" altLang="ja-JP" dirty="0"/>
              <a:t>2024</a:t>
            </a:r>
            <a:r>
              <a:rPr lang="ja-JP" altLang="en-US" dirty="0"/>
              <a:t>年</a:t>
            </a:r>
            <a:r>
              <a:rPr lang="en-US" altLang="ja-JP" dirty="0"/>
              <a:t>6</a:t>
            </a:r>
            <a:r>
              <a:rPr lang="ja-JP" altLang="en-US" dirty="0"/>
              <a:t>月以降とする。</a:t>
            </a:r>
            <a:endParaRPr lang="en-US" altLang="ja-JP" dirty="0"/>
          </a:p>
          <a:p>
            <a:pPr lvl="1"/>
            <a:r>
              <a:rPr lang="en-US" altLang="ja-JP" dirty="0"/>
              <a:t>7. </a:t>
            </a:r>
            <a:r>
              <a:rPr lang="ja-JP" altLang="en-US" dirty="0"/>
              <a:t>研究成果の公表は、</a:t>
            </a:r>
            <a:r>
              <a:rPr lang="en-US" altLang="ja-JP" dirty="0"/>
              <a:t>1</a:t>
            </a:r>
            <a:r>
              <a:rPr lang="ja-JP" altLang="en-US" dirty="0"/>
              <a:t>か月前までに相手に通知する必要があり、通知期間は</a:t>
            </a:r>
            <a:r>
              <a:rPr lang="en-US" altLang="ja-JP" dirty="0"/>
              <a:t>2027</a:t>
            </a:r>
            <a:r>
              <a:rPr lang="ja-JP" altLang="en-US" dirty="0"/>
              <a:t>年</a:t>
            </a:r>
            <a:r>
              <a:rPr lang="en-US" altLang="ja-JP" dirty="0"/>
              <a:t>3</a:t>
            </a:r>
            <a:r>
              <a:rPr lang="ja-JP" altLang="en-US" dirty="0"/>
              <a:t>月末までとする。</a:t>
            </a:r>
            <a:endParaRPr lang="en-US" altLang="ja-JP"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a:t>
            </a:r>
            <a:r>
              <a:rPr lang="ja-JP" altLang="en-US" sz="1600" b="1" dirty="0">
                <a:solidFill>
                  <a:schemeClr val="bg1"/>
                </a:solidFill>
              </a:rPr>
              <a:t>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3" name="吹き出し: 四角形 12">
            <a:extLst>
              <a:ext uri="{FF2B5EF4-FFF2-40B4-BE49-F238E27FC236}">
                <a16:creationId xmlns:a16="http://schemas.microsoft.com/office/drawing/2014/main" id="{EFD80205-5A39-A1F3-CFDA-F124D8D0FD4E}"/>
              </a:ext>
            </a:extLst>
          </p:cNvPr>
          <p:cNvSpPr/>
          <p:nvPr/>
        </p:nvSpPr>
        <p:spPr>
          <a:xfrm>
            <a:off x="5534024" y="4991969"/>
            <a:ext cx="3095625" cy="532801"/>
          </a:xfrm>
          <a:prstGeom prst="wedgeRectCallout">
            <a:avLst>
              <a:gd name="adj1" fmla="val -32339"/>
              <a:gd name="adj2" fmla="val -932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通知方法は次スライドに記載</a:t>
            </a:r>
          </a:p>
        </p:txBody>
      </p:sp>
    </p:spTree>
    <p:extLst>
      <p:ext uri="{BB962C8B-B14F-4D97-AF65-F5344CB8AC3E}">
        <p14:creationId xmlns:p14="http://schemas.microsoft.com/office/powerpoint/2010/main" val="2430755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5974FE7-B4D9-B01D-2EF3-1951E5ECAA2D}"/>
              </a:ext>
            </a:extLst>
          </p:cNvPr>
          <p:cNvSpPr/>
          <p:nvPr/>
        </p:nvSpPr>
        <p:spPr>
          <a:xfrm>
            <a:off x="6996000" y="2944170"/>
            <a:ext cx="4350876" cy="4721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研究成果公表の事前通知方法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a:xfrm>
            <a:off x="11659463" y="6294928"/>
            <a:ext cx="398958" cy="365125"/>
          </a:xfrm>
        </p:spPr>
        <p:txBody>
          <a:bodyPr/>
          <a:lstStyle/>
          <a:p>
            <a:fld id="{584EAAFE-CFE5-40AD-8E95-5BFF290DC5CF}" type="slidenum">
              <a:rPr kumimoji="1" lang="ja-JP" altLang="en-US" smtClean="0"/>
              <a:pPr/>
              <a:t>54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dirty="0"/>
              <a:t>1</a:t>
            </a:r>
            <a:r>
              <a:rPr lang="ja-JP" altLang="en-US" sz="2800" dirty="0"/>
              <a:t>か月前までに電子メールで公表内容を通知し、承認する。</a:t>
            </a:r>
            <a:endParaRPr lang="en-US" altLang="ja-JP" sz="2800" dirty="0"/>
          </a:p>
          <a:p>
            <a:pPr lvl="1">
              <a:buClr>
                <a:schemeClr val="tx1"/>
              </a:buClr>
            </a:pPr>
            <a:r>
              <a:rPr lang="ja-JP" altLang="en-US" sz="2400" dirty="0"/>
              <a:t>安田さんが都立大側の全ての事前通知を担当</a:t>
            </a:r>
            <a:r>
              <a:rPr lang="ja-JP" altLang="en-US" sz="1800" dirty="0"/>
              <a:t>（新</a:t>
            </a:r>
            <a:r>
              <a:rPr lang="en-US" altLang="ja-JP" sz="1800" dirty="0"/>
              <a:t>M2</a:t>
            </a:r>
            <a:r>
              <a:rPr lang="ja-JP" altLang="en-US" sz="1800" dirty="0"/>
              <a:t>宇津本さんと新</a:t>
            </a:r>
            <a:r>
              <a:rPr lang="en-US" altLang="ja-JP" sz="1800" dirty="0"/>
              <a:t>D3</a:t>
            </a:r>
            <a:r>
              <a:rPr lang="ja-JP" altLang="en-US" sz="1800" dirty="0"/>
              <a:t>安田さんが主に該当）</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6" name="正方形/長方形 5">
            <a:extLst>
              <a:ext uri="{FF2B5EF4-FFF2-40B4-BE49-F238E27FC236}">
                <a16:creationId xmlns:a16="http://schemas.microsoft.com/office/drawing/2014/main" id="{4A2139FC-5DAA-8A80-A032-8963B6959A47}"/>
              </a:ext>
            </a:extLst>
          </p:cNvPr>
          <p:cNvSpPr/>
          <p:nvPr/>
        </p:nvSpPr>
        <p:spPr>
          <a:xfrm>
            <a:off x="819151" y="2657475"/>
            <a:ext cx="4350876" cy="3567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5A3C8DD-DB99-60A7-84A6-8BF1C570EC23}"/>
              </a:ext>
            </a:extLst>
          </p:cNvPr>
          <p:cNvSpPr txBox="1"/>
          <p:nvPr/>
        </p:nvSpPr>
        <p:spPr>
          <a:xfrm>
            <a:off x="883387" y="3525122"/>
            <a:ext cx="4131802" cy="369332"/>
          </a:xfrm>
          <a:prstGeom prst="rect">
            <a:avLst/>
          </a:prstGeom>
          <a:noFill/>
        </p:spPr>
        <p:txBody>
          <a:bodyPr wrap="square" rtlCol="0">
            <a:spAutoFit/>
          </a:bodyPr>
          <a:lstStyle/>
          <a:p>
            <a:r>
              <a:rPr kumimoji="1" lang="ja-JP" altLang="en-US" dirty="0"/>
              <a:t>下記の内容の発表について承認をください。</a:t>
            </a:r>
          </a:p>
        </p:txBody>
      </p:sp>
      <p:sp>
        <p:nvSpPr>
          <p:cNvPr id="10" name="テキスト ボックス 9">
            <a:extLst>
              <a:ext uri="{FF2B5EF4-FFF2-40B4-BE49-F238E27FC236}">
                <a16:creationId xmlns:a16="http://schemas.microsoft.com/office/drawing/2014/main" id="{87E99FC5-8F4D-F7DC-E0D1-16C77DFC1D08}"/>
              </a:ext>
            </a:extLst>
          </p:cNvPr>
          <p:cNvSpPr txBox="1"/>
          <p:nvPr/>
        </p:nvSpPr>
        <p:spPr>
          <a:xfrm>
            <a:off x="973598" y="3973448"/>
            <a:ext cx="4027027"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発表学会：</a:t>
            </a:r>
            <a:r>
              <a:rPr kumimoji="1" lang="en-US" altLang="ja-JP" dirty="0"/>
              <a:t>YYYY</a:t>
            </a:r>
            <a:r>
              <a:rPr kumimoji="1" lang="ja-JP" altLang="en-US" dirty="0"/>
              <a:t>年</a:t>
            </a:r>
            <a:r>
              <a:rPr kumimoji="1" lang="en-US" altLang="ja-JP" dirty="0"/>
              <a:t>XX</a:t>
            </a:r>
            <a:r>
              <a:rPr kumimoji="1" lang="ja-JP" altLang="en-US" dirty="0"/>
              <a:t>大会</a:t>
            </a:r>
            <a:endParaRPr kumimoji="1" lang="en-US" altLang="ja-JP" dirty="0"/>
          </a:p>
          <a:p>
            <a:pPr marL="285750" indent="-285750">
              <a:buFont typeface="Arial" panose="020B0604020202020204" pitchFamily="34" charset="0"/>
              <a:buChar char="•"/>
            </a:pPr>
            <a:r>
              <a:rPr kumimoji="1" lang="ja-JP" altLang="en-US" dirty="0"/>
              <a:t>発表予定日：</a:t>
            </a:r>
            <a:r>
              <a:rPr kumimoji="1" lang="en-US" altLang="ja-JP" dirty="0"/>
              <a:t>YYYY</a:t>
            </a:r>
            <a:r>
              <a:rPr kumimoji="1" lang="ja-JP" altLang="en-US" dirty="0"/>
              <a:t>年</a:t>
            </a:r>
            <a:r>
              <a:rPr kumimoji="1" lang="en-US" altLang="ja-JP" dirty="0"/>
              <a:t>MM</a:t>
            </a:r>
            <a:r>
              <a:rPr kumimoji="1" lang="ja-JP" altLang="en-US" dirty="0"/>
              <a:t>月</a:t>
            </a:r>
            <a:r>
              <a:rPr kumimoji="1" lang="en-US" altLang="ja-JP" dirty="0"/>
              <a:t>DD</a:t>
            </a:r>
            <a:r>
              <a:rPr kumimoji="1" lang="ja-JP" altLang="en-US" dirty="0"/>
              <a:t>日</a:t>
            </a:r>
            <a:endParaRPr kumimoji="1" lang="en-US" altLang="ja-JP" dirty="0"/>
          </a:p>
          <a:p>
            <a:pPr marL="285750" indent="-285750">
              <a:buFont typeface="Arial" panose="020B0604020202020204" pitchFamily="34" charset="0"/>
              <a:buChar char="•"/>
            </a:pPr>
            <a:r>
              <a:rPr kumimoji="1" lang="ja-JP" altLang="en-US" dirty="0"/>
              <a:t>発表タイトル：</a:t>
            </a:r>
            <a:r>
              <a:rPr kumimoji="1" lang="en-US" altLang="ja-JP" dirty="0"/>
              <a:t>XXX</a:t>
            </a:r>
          </a:p>
          <a:p>
            <a:pPr marL="285750" indent="-285750">
              <a:buFont typeface="Arial" panose="020B0604020202020204" pitchFamily="34" charset="0"/>
              <a:buChar char="•"/>
            </a:pPr>
            <a:r>
              <a:rPr kumimoji="1" lang="ja-JP" altLang="en-US" dirty="0"/>
              <a:t>著者：</a:t>
            </a:r>
            <a:r>
              <a:rPr kumimoji="1" lang="en-US" altLang="ja-JP" dirty="0"/>
              <a:t>XXX</a:t>
            </a:r>
            <a:r>
              <a:rPr kumimoji="1" lang="ja-JP" altLang="en-US" dirty="0"/>
              <a:t>、</a:t>
            </a:r>
            <a:r>
              <a:rPr kumimoji="1" lang="en-US" altLang="ja-JP" dirty="0"/>
              <a:t>YYY</a:t>
            </a:r>
            <a:r>
              <a:rPr kumimoji="1" lang="ja-JP" altLang="en-US" dirty="0"/>
              <a:t>、</a:t>
            </a:r>
            <a:r>
              <a:rPr kumimoji="1" lang="en-US" altLang="ja-JP" dirty="0"/>
              <a:t>ZZZ</a:t>
            </a:r>
          </a:p>
          <a:p>
            <a:pPr marL="285750" indent="-285750">
              <a:buFont typeface="Arial" panose="020B0604020202020204" pitchFamily="34" charset="0"/>
              <a:buChar char="•"/>
            </a:pPr>
            <a:r>
              <a:rPr kumimoji="1" lang="ja-JP" altLang="en-US" dirty="0"/>
              <a:t>発表概要：</a:t>
            </a:r>
            <a:endParaRPr kumimoji="1" lang="en-US" altLang="ja-JP" dirty="0"/>
          </a:p>
          <a:p>
            <a:r>
              <a:rPr kumimoji="1" lang="ja-JP" altLang="en-US" dirty="0"/>
              <a:t>　　</a:t>
            </a:r>
            <a:r>
              <a:rPr kumimoji="1" lang="en-US" altLang="ja-JP" dirty="0"/>
              <a:t>YYY</a:t>
            </a:r>
          </a:p>
        </p:txBody>
      </p:sp>
      <p:sp>
        <p:nvSpPr>
          <p:cNvPr id="11" name="テキスト ボックス 10">
            <a:extLst>
              <a:ext uri="{FF2B5EF4-FFF2-40B4-BE49-F238E27FC236}">
                <a16:creationId xmlns:a16="http://schemas.microsoft.com/office/drawing/2014/main" id="{B34AA0AA-0481-ECAB-89FA-AC2E525919C0}"/>
              </a:ext>
            </a:extLst>
          </p:cNvPr>
          <p:cNvSpPr txBox="1"/>
          <p:nvPr/>
        </p:nvSpPr>
        <p:spPr>
          <a:xfrm>
            <a:off x="907035" y="5769609"/>
            <a:ext cx="3377051" cy="369332"/>
          </a:xfrm>
          <a:prstGeom prst="rect">
            <a:avLst/>
          </a:prstGeom>
          <a:noFill/>
        </p:spPr>
        <p:txBody>
          <a:bodyPr wrap="square" rtlCol="0">
            <a:spAutoFit/>
          </a:bodyPr>
          <a:lstStyle/>
          <a:p>
            <a:r>
              <a:rPr kumimoji="1" lang="ja-JP" altLang="en-US" dirty="0"/>
              <a:t>以上についてよろしくお願いします。</a:t>
            </a:r>
          </a:p>
        </p:txBody>
      </p:sp>
      <p:sp>
        <p:nvSpPr>
          <p:cNvPr id="14" name="矢印: 右 13">
            <a:extLst>
              <a:ext uri="{FF2B5EF4-FFF2-40B4-BE49-F238E27FC236}">
                <a16:creationId xmlns:a16="http://schemas.microsoft.com/office/drawing/2014/main" id="{921F45E7-E739-4BC7-E457-8760E9173A3F}"/>
              </a:ext>
            </a:extLst>
          </p:cNvPr>
          <p:cNvSpPr/>
          <p:nvPr/>
        </p:nvSpPr>
        <p:spPr>
          <a:xfrm>
            <a:off x="5627314" y="2869498"/>
            <a:ext cx="962025" cy="2741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3D8E9E4C-D18C-7AEC-E093-2AC2749AFC29}"/>
              </a:ext>
            </a:extLst>
          </p:cNvPr>
          <p:cNvSpPr txBox="1"/>
          <p:nvPr/>
        </p:nvSpPr>
        <p:spPr>
          <a:xfrm>
            <a:off x="7057914" y="3002141"/>
            <a:ext cx="4227051" cy="369332"/>
          </a:xfrm>
          <a:prstGeom prst="rect">
            <a:avLst/>
          </a:prstGeom>
          <a:noFill/>
        </p:spPr>
        <p:txBody>
          <a:bodyPr wrap="square" rtlCol="0">
            <a:spAutoFit/>
          </a:bodyPr>
          <a:lstStyle/>
          <a:p>
            <a:pPr algn="ctr"/>
            <a:r>
              <a:rPr kumimoji="1" lang="ja-JP" altLang="en-US" dirty="0"/>
              <a:t>成果公表が利益侵害に該当するか判断</a:t>
            </a:r>
            <a:endParaRPr kumimoji="1" lang="en-US" altLang="ja-JP" dirty="0"/>
          </a:p>
        </p:txBody>
      </p:sp>
      <p:sp>
        <p:nvSpPr>
          <p:cNvPr id="17" name="テキスト ボックス 16">
            <a:extLst>
              <a:ext uri="{FF2B5EF4-FFF2-40B4-BE49-F238E27FC236}">
                <a16:creationId xmlns:a16="http://schemas.microsoft.com/office/drawing/2014/main" id="{18F16BEC-186F-F769-3BDE-62F64A2B95E9}"/>
              </a:ext>
            </a:extLst>
          </p:cNvPr>
          <p:cNvSpPr txBox="1"/>
          <p:nvPr/>
        </p:nvSpPr>
        <p:spPr>
          <a:xfrm>
            <a:off x="881804" y="2773329"/>
            <a:ext cx="4229100" cy="646331"/>
          </a:xfrm>
          <a:prstGeom prst="rect">
            <a:avLst/>
          </a:prstGeom>
          <a:noFill/>
        </p:spPr>
        <p:txBody>
          <a:bodyPr wrap="square" rtlCol="0">
            <a:spAutoFit/>
          </a:bodyPr>
          <a:lstStyle/>
          <a:p>
            <a:r>
              <a:rPr kumimoji="1" lang="ja-JP" altLang="en-US" dirty="0"/>
              <a:t>タイトル</a:t>
            </a:r>
            <a:r>
              <a:rPr kumimoji="1" lang="en-US" altLang="ja-JP" dirty="0"/>
              <a:t>: </a:t>
            </a:r>
            <a:r>
              <a:rPr kumimoji="1" lang="ja-JP" altLang="en-US" dirty="0"/>
              <a:t>研究成果公表の通知　「</a:t>
            </a:r>
            <a:r>
              <a:rPr kumimoji="1" lang="en-US" altLang="ja-JP" dirty="0"/>
              <a:t>(</a:t>
            </a:r>
            <a:r>
              <a:rPr kumimoji="1" lang="ja-JP" altLang="en-US" dirty="0"/>
              <a:t>発表タイトルを記載</a:t>
            </a:r>
            <a:r>
              <a:rPr kumimoji="1" lang="en-US" altLang="ja-JP" dirty="0"/>
              <a:t>)</a:t>
            </a:r>
            <a:r>
              <a:rPr kumimoji="1" lang="ja-JP" altLang="en-US" dirty="0"/>
              <a:t>」</a:t>
            </a:r>
          </a:p>
        </p:txBody>
      </p:sp>
      <p:pic>
        <p:nvPicPr>
          <p:cNvPr id="13" name="グラフィックス 12" descr="封筒 単色塗りつぶし">
            <a:extLst>
              <a:ext uri="{FF2B5EF4-FFF2-40B4-BE49-F238E27FC236}">
                <a16:creationId xmlns:a16="http://schemas.microsoft.com/office/drawing/2014/main" id="{CF27EEC6-53C3-F6FC-45DD-C0156F573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676" y="2816901"/>
            <a:ext cx="379300" cy="379300"/>
          </a:xfrm>
          <a:prstGeom prst="rect">
            <a:avLst/>
          </a:prstGeom>
        </p:spPr>
      </p:pic>
      <p:pic>
        <p:nvPicPr>
          <p:cNvPr id="7" name="グラフィックス 6" descr="ユーザー 単色塗りつぶし">
            <a:extLst>
              <a:ext uri="{FF2B5EF4-FFF2-40B4-BE49-F238E27FC236}">
                <a16:creationId xmlns:a16="http://schemas.microsoft.com/office/drawing/2014/main" id="{00B33F8B-2E24-D852-8849-C54625E456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854" y="2021320"/>
            <a:ext cx="646331" cy="646331"/>
          </a:xfrm>
          <a:prstGeom prst="rect">
            <a:avLst/>
          </a:prstGeom>
        </p:spPr>
      </p:pic>
      <p:sp>
        <p:nvSpPr>
          <p:cNvPr id="8" name="テキスト ボックス 7">
            <a:extLst>
              <a:ext uri="{FF2B5EF4-FFF2-40B4-BE49-F238E27FC236}">
                <a16:creationId xmlns:a16="http://schemas.microsoft.com/office/drawing/2014/main" id="{754DB058-3E57-0BC1-D6DF-7C1C7726FC84}"/>
              </a:ext>
            </a:extLst>
          </p:cNvPr>
          <p:cNvSpPr txBox="1"/>
          <p:nvPr/>
        </p:nvSpPr>
        <p:spPr>
          <a:xfrm>
            <a:off x="1704382" y="2159819"/>
            <a:ext cx="2580415" cy="369332"/>
          </a:xfrm>
          <a:prstGeom prst="rect">
            <a:avLst/>
          </a:prstGeom>
          <a:noFill/>
        </p:spPr>
        <p:txBody>
          <a:bodyPr wrap="square" rtlCol="0">
            <a:spAutoFit/>
          </a:bodyPr>
          <a:lstStyle/>
          <a:p>
            <a:pPr algn="ctr"/>
            <a:r>
              <a:rPr kumimoji="1" lang="ja-JP" altLang="en-US" dirty="0">
                <a:solidFill>
                  <a:schemeClr val="accent1"/>
                </a:solidFill>
              </a:rPr>
              <a:t>成果公表を希望する側</a:t>
            </a:r>
          </a:p>
        </p:txBody>
      </p:sp>
      <p:pic>
        <p:nvPicPr>
          <p:cNvPr id="19" name="グラフィックス 18" descr="ユーザー 単色塗りつぶし">
            <a:extLst>
              <a:ext uri="{FF2B5EF4-FFF2-40B4-BE49-F238E27FC236}">
                <a16:creationId xmlns:a16="http://schemas.microsoft.com/office/drawing/2014/main" id="{DF4198E8-470C-F00F-3705-4EC4BCBFBA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7829" y="2021320"/>
            <a:ext cx="646331" cy="646331"/>
          </a:xfrm>
          <a:prstGeom prst="rect">
            <a:avLst/>
          </a:prstGeom>
        </p:spPr>
      </p:pic>
      <p:sp>
        <p:nvSpPr>
          <p:cNvPr id="21" name="テキスト ボックス 20">
            <a:extLst>
              <a:ext uri="{FF2B5EF4-FFF2-40B4-BE49-F238E27FC236}">
                <a16:creationId xmlns:a16="http://schemas.microsoft.com/office/drawing/2014/main" id="{87E755FA-B612-CF20-21D6-140A2DC2386C}"/>
              </a:ext>
            </a:extLst>
          </p:cNvPr>
          <p:cNvSpPr txBox="1"/>
          <p:nvPr/>
        </p:nvSpPr>
        <p:spPr>
          <a:xfrm>
            <a:off x="7693790" y="2159819"/>
            <a:ext cx="2955296" cy="369332"/>
          </a:xfrm>
          <a:prstGeom prst="rect">
            <a:avLst/>
          </a:prstGeom>
          <a:noFill/>
        </p:spPr>
        <p:txBody>
          <a:bodyPr wrap="square" rtlCol="0">
            <a:spAutoFit/>
          </a:bodyPr>
          <a:lstStyle/>
          <a:p>
            <a:pPr algn="ctr"/>
            <a:r>
              <a:rPr kumimoji="1" lang="ja-JP" altLang="en-US" dirty="0">
                <a:solidFill>
                  <a:schemeClr val="accent4"/>
                </a:solidFill>
              </a:rPr>
              <a:t>成果公表を承認する側</a:t>
            </a:r>
          </a:p>
        </p:txBody>
      </p:sp>
      <p:sp>
        <p:nvSpPr>
          <p:cNvPr id="22" name="矢印: 右 21">
            <a:extLst>
              <a:ext uri="{FF2B5EF4-FFF2-40B4-BE49-F238E27FC236}">
                <a16:creationId xmlns:a16="http://schemas.microsoft.com/office/drawing/2014/main" id="{3FD62765-1BEB-9776-92C5-779B96675B84}"/>
              </a:ext>
            </a:extLst>
          </p:cNvPr>
          <p:cNvSpPr/>
          <p:nvPr/>
        </p:nvSpPr>
        <p:spPr>
          <a:xfrm rot="10800000">
            <a:off x="5627314" y="3265423"/>
            <a:ext cx="962025" cy="2741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24" name="表 24">
            <a:extLst>
              <a:ext uri="{FF2B5EF4-FFF2-40B4-BE49-F238E27FC236}">
                <a16:creationId xmlns:a16="http://schemas.microsoft.com/office/drawing/2014/main" id="{E4E6464E-D887-A641-CF7F-D69627E6D37F}"/>
              </a:ext>
            </a:extLst>
          </p:cNvPr>
          <p:cNvGraphicFramePr>
            <a:graphicFrameLocks noGrp="1"/>
          </p:cNvGraphicFramePr>
          <p:nvPr>
            <p:extLst>
              <p:ext uri="{D42A27DB-BD31-4B8C-83A1-F6EECF244321}">
                <p14:modId xmlns:p14="http://schemas.microsoft.com/office/powerpoint/2010/main" val="3611021234"/>
              </p:ext>
            </p:extLst>
          </p:nvPr>
        </p:nvGraphicFramePr>
        <p:xfrm>
          <a:off x="6547360" y="4015381"/>
          <a:ext cx="4930558" cy="1722120"/>
        </p:xfrm>
        <a:graphic>
          <a:graphicData uri="http://schemas.openxmlformats.org/drawingml/2006/table">
            <a:tbl>
              <a:tblPr firstRow="1" bandRow="1">
                <a:tableStyleId>{5C22544A-7EE6-4342-B048-85BDC9FD1C3A}</a:tableStyleId>
              </a:tblPr>
              <a:tblGrid>
                <a:gridCol w="826558">
                  <a:extLst>
                    <a:ext uri="{9D8B030D-6E8A-4147-A177-3AD203B41FA5}">
                      <a16:colId xmlns:a16="http://schemas.microsoft.com/office/drawing/2014/main" val="1195031946"/>
                    </a:ext>
                  </a:extLst>
                </a:gridCol>
                <a:gridCol w="2052000">
                  <a:extLst>
                    <a:ext uri="{9D8B030D-6E8A-4147-A177-3AD203B41FA5}">
                      <a16:colId xmlns:a16="http://schemas.microsoft.com/office/drawing/2014/main" val="335847279"/>
                    </a:ext>
                  </a:extLst>
                </a:gridCol>
                <a:gridCol w="2052000">
                  <a:extLst>
                    <a:ext uri="{9D8B030D-6E8A-4147-A177-3AD203B41FA5}">
                      <a16:colId xmlns:a16="http://schemas.microsoft.com/office/drawing/2014/main" val="696442785"/>
                    </a:ext>
                  </a:extLst>
                </a:gridCol>
              </a:tblGrid>
              <a:tr h="370840">
                <a:tc>
                  <a:txBody>
                    <a:bodyPr/>
                    <a:lstStyle/>
                    <a:p>
                      <a:endParaRPr kumimoji="1" lang="ja-JP" altLang="en-US"/>
                    </a:p>
                  </a:txBody>
                  <a:tcPr/>
                </a:tc>
                <a:tc>
                  <a:txBody>
                    <a:bodyPr/>
                    <a:lstStyle/>
                    <a:p>
                      <a:pPr algn="ctr"/>
                      <a:r>
                        <a:rPr kumimoji="1" lang="ja-JP" altLang="en-US" dirty="0"/>
                        <a:t>都立大⇒横河</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横河⇒都立大</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280786"/>
                  </a:ext>
                </a:extLst>
              </a:tr>
              <a:tr h="370840">
                <a:tc>
                  <a:txBody>
                    <a:bodyPr/>
                    <a:lstStyle/>
                    <a:p>
                      <a:pPr algn="ctr"/>
                      <a:r>
                        <a:rPr kumimoji="1" lang="en-US" altLang="ja-JP" b="1" dirty="0">
                          <a:solidFill>
                            <a:schemeClr val="bg1"/>
                          </a:solidFill>
                        </a:rPr>
                        <a:t>From</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都立大　安田さん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横河電機　熊谷</a:t>
                      </a:r>
                      <a:endParaRPr kumimoji="1" lang="en-US" altLang="ja-JP"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9317976"/>
                  </a:ext>
                </a:extLst>
              </a:tr>
              <a:tr h="370840">
                <a:tc>
                  <a:txBody>
                    <a:bodyPr/>
                    <a:lstStyle/>
                    <a:p>
                      <a:pPr algn="ctr"/>
                      <a:r>
                        <a:rPr kumimoji="1" lang="en-US" altLang="ja-JP" b="1" dirty="0">
                          <a:solidFill>
                            <a:schemeClr val="bg1"/>
                          </a:solidFill>
                        </a:rPr>
                        <a:t>TO</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横河電機　熊谷</a:t>
                      </a:r>
                      <a:endParaRPr kumimoji="1" lang="en-US" altLang="ja-JP" dirty="0"/>
                    </a:p>
                    <a:p>
                      <a:r>
                        <a:rPr kumimoji="1" lang="ja-JP" altLang="en-US" sz="1600" dirty="0"/>
                        <a:t>（会社アドレス）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都立大　安田先生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903497"/>
                  </a:ext>
                </a:extLst>
              </a:tr>
              <a:tr h="370840">
                <a:tc>
                  <a:txBody>
                    <a:bodyPr/>
                    <a:lstStyle/>
                    <a:p>
                      <a:pPr algn="ctr"/>
                      <a:r>
                        <a:rPr kumimoji="1" lang="en-US" altLang="ja-JP" b="1" dirty="0">
                          <a:solidFill>
                            <a:schemeClr val="bg1"/>
                          </a:solidFill>
                        </a:rPr>
                        <a:t>CC</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都立大　安田先生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横河電機　鎌田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8653597"/>
                  </a:ext>
                </a:extLst>
              </a:tr>
            </a:tbl>
          </a:graphicData>
        </a:graphic>
      </p:graphicFrame>
      <p:sp>
        <p:nvSpPr>
          <p:cNvPr id="25" name="テキスト ボックス 24">
            <a:extLst>
              <a:ext uri="{FF2B5EF4-FFF2-40B4-BE49-F238E27FC236}">
                <a16:creationId xmlns:a16="http://schemas.microsoft.com/office/drawing/2014/main" id="{269E54E2-2551-5D6E-B2CC-9E782E8C35BB}"/>
              </a:ext>
            </a:extLst>
          </p:cNvPr>
          <p:cNvSpPr txBox="1"/>
          <p:nvPr/>
        </p:nvSpPr>
        <p:spPr>
          <a:xfrm>
            <a:off x="6518785" y="5785356"/>
            <a:ext cx="4530215" cy="369332"/>
          </a:xfrm>
          <a:prstGeom prst="rect">
            <a:avLst/>
          </a:prstGeom>
          <a:noFill/>
        </p:spPr>
        <p:txBody>
          <a:bodyPr wrap="square" rtlCol="0">
            <a:spAutoFit/>
          </a:bodyPr>
          <a:lstStyle/>
          <a:p>
            <a:r>
              <a:rPr kumimoji="1" lang="en-US" altLang="ja-JP" dirty="0"/>
              <a:t>※</a:t>
            </a:r>
            <a:r>
              <a:rPr kumimoji="1" lang="ja-JP" altLang="en-US" dirty="0"/>
              <a:t>修正が必要な場合は、鎌田と相談して対応</a:t>
            </a:r>
          </a:p>
        </p:txBody>
      </p:sp>
      <p:sp>
        <p:nvSpPr>
          <p:cNvPr id="26" name="テキスト ボックス 25">
            <a:extLst>
              <a:ext uri="{FF2B5EF4-FFF2-40B4-BE49-F238E27FC236}">
                <a16:creationId xmlns:a16="http://schemas.microsoft.com/office/drawing/2014/main" id="{A69A190E-4F2E-53AF-CD78-E79BE4EC063D}"/>
              </a:ext>
            </a:extLst>
          </p:cNvPr>
          <p:cNvSpPr txBox="1"/>
          <p:nvPr/>
        </p:nvSpPr>
        <p:spPr>
          <a:xfrm>
            <a:off x="5446246" y="2548340"/>
            <a:ext cx="1324161" cy="338554"/>
          </a:xfrm>
          <a:prstGeom prst="rect">
            <a:avLst/>
          </a:prstGeom>
          <a:noFill/>
        </p:spPr>
        <p:txBody>
          <a:bodyPr wrap="square" rtlCol="0">
            <a:spAutoFit/>
          </a:bodyPr>
          <a:lstStyle/>
          <a:p>
            <a:pPr algn="ctr"/>
            <a:r>
              <a:rPr kumimoji="1" lang="ja-JP" altLang="en-US" sz="1600" dirty="0"/>
              <a:t>通知・依頼</a:t>
            </a:r>
          </a:p>
        </p:txBody>
      </p:sp>
      <p:sp>
        <p:nvSpPr>
          <p:cNvPr id="27" name="テキスト ボックス 26">
            <a:extLst>
              <a:ext uri="{FF2B5EF4-FFF2-40B4-BE49-F238E27FC236}">
                <a16:creationId xmlns:a16="http://schemas.microsoft.com/office/drawing/2014/main" id="{B53BEDDC-734D-4A3C-A3AB-ACCBD0A57616}"/>
              </a:ext>
            </a:extLst>
          </p:cNvPr>
          <p:cNvSpPr txBox="1"/>
          <p:nvPr/>
        </p:nvSpPr>
        <p:spPr>
          <a:xfrm>
            <a:off x="5210176" y="3540511"/>
            <a:ext cx="1796300" cy="338554"/>
          </a:xfrm>
          <a:prstGeom prst="rect">
            <a:avLst/>
          </a:prstGeom>
          <a:noFill/>
        </p:spPr>
        <p:txBody>
          <a:bodyPr wrap="square" rtlCol="0">
            <a:spAutoFit/>
          </a:bodyPr>
          <a:lstStyle/>
          <a:p>
            <a:pPr algn="ctr"/>
            <a:r>
              <a:rPr kumimoji="1" lang="ja-JP" altLang="en-US" sz="1600" dirty="0"/>
              <a:t>承認・修正要請</a:t>
            </a:r>
          </a:p>
        </p:txBody>
      </p:sp>
      <p:pic>
        <p:nvPicPr>
          <p:cNvPr id="28" name="グラフィックス 27" descr="封筒 単色塗りつぶし">
            <a:extLst>
              <a:ext uri="{FF2B5EF4-FFF2-40B4-BE49-F238E27FC236}">
                <a16:creationId xmlns:a16="http://schemas.microsoft.com/office/drawing/2014/main" id="{FA4E5CD0-18A3-8989-1883-B180D4C90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676" y="3212826"/>
            <a:ext cx="379300" cy="379300"/>
          </a:xfrm>
          <a:prstGeom prst="rect">
            <a:avLst/>
          </a:prstGeom>
        </p:spPr>
      </p:pic>
    </p:spTree>
    <p:extLst>
      <p:ext uri="{BB962C8B-B14F-4D97-AF65-F5344CB8AC3E}">
        <p14:creationId xmlns:p14="http://schemas.microsoft.com/office/powerpoint/2010/main" val="2757563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1111309"/>
            <a:ext cx="11341887" cy="2693088"/>
          </a:xfrm>
        </p:spPr>
        <p:txBody>
          <a:bodyPr/>
          <a:lstStyle/>
          <a:p>
            <a:r>
              <a:rPr lang="ja-JP" altLang="en-US" sz="2800" dirty="0"/>
              <a:t>実データでのアルゴリズムの有効性を確認したが、本来の目標条件での検証可能性が低いため、今期末で共同研究をクローズさせていただきます。</a:t>
            </a:r>
            <a:endParaRPr lang="en-US" altLang="ja-JP" sz="2800" dirty="0"/>
          </a:p>
          <a:p>
            <a:pPr lvl="1"/>
            <a:r>
              <a:rPr lang="en-US" altLang="ja-JP" sz="2400" dirty="0"/>
              <a:t>Word</a:t>
            </a:r>
            <a:r>
              <a:rPr lang="ja-JP" altLang="en-US" sz="2400" dirty="0"/>
              <a:t>ベースの報告書は</a:t>
            </a:r>
            <a:r>
              <a:rPr lang="en-US" altLang="ja-JP" sz="2400" dirty="0"/>
              <a:t>3</a:t>
            </a:r>
            <a:r>
              <a:rPr lang="ja-JP" altLang="en-US" sz="2400" dirty="0"/>
              <a:t>月</a:t>
            </a:r>
            <a:r>
              <a:rPr lang="en-US" altLang="ja-JP" sz="2400" dirty="0"/>
              <a:t>29</a:t>
            </a:r>
            <a:r>
              <a:rPr lang="ja-JP" altLang="en-US" sz="2400" dirty="0"/>
              <a:t>日までに提出する予定です</a:t>
            </a:r>
            <a:endParaRPr lang="en-US" altLang="ja-JP" sz="2400" dirty="0"/>
          </a:p>
          <a:p>
            <a:r>
              <a:rPr lang="ja-JP" altLang="en-US" sz="2800" dirty="0"/>
              <a:t>今後の安田研究室にて、今回の共同研究で得た成果・課題を活かしたご発展を望んでおります。</a:t>
            </a:r>
            <a:endParaRPr lang="en-US" altLang="ja-JP" sz="2800" dirty="0"/>
          </a:p>
          <a:p>
            <a:r>
              <a:rPr lang="ja-JP" altLang="en-US" sz="2800" dirty="0"/>
              <a:t>弊社も引き続き、プラントの操業支援等のソリューション開発に向けて、一層励んでいきます。</a:t>
            </a:r>
            <a:endParaRPr lang="en-US" altLang="ja-JP" sz="2800" dirty="0"/>
          </a:p>
          <a:p>
            <a:r>
              <a:rPr lang="ja-JP" altLang="en-US" sz="2800" dirty="0"/>
              <a:t>満了後は、契約書に従ったご対応（特に成果の事前通知）をよろしくお願いします。</a:t>
            </a:r>
            <a:endParaRPr lang="en-US" altLang="ja-JP" sz="28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451356"/>
            <a:ext cx="8028253" cy="461665"/>
          </a:xfrm>
          <a:prstGeom prst="rect">
            <a:avLst/>
          </a:prstGeom>
          <a:noFill/>
        </p:spPr>
        <p:txBody>
          <a:bodyPr wrap="square" rtlCol="0">
            <a:spAutoFit/>
          </a:bodyPr>
          <a:lstStyle/>
          <a:p>
            <a:pPr algn="ctr"/>
            <a:r>
              <a:rPr kumimoji="1" lang="en-US" altLang="ja-JP" sz="2400" b="1" dirty="0">
                <a:solidFill>
                  <a:schemeClr val="accent1"/>
                </a:solidFill>
              </a:rPr>
              <a:t>4</a:t>
            </a:r>
            <a:r>
              <a:rPr kumimoji="1" lang="ja-JP" altLang="en-US" sz="2400" b="1" dirty="0">
                <a:solidFill>
                  <a:schemeClr val="accent1"/>
                </a:solidFill>
              </a:rPr>
              <a:t>年間のご協力ありがとうございました</a:t>
            </a:r>
          </a:p>
        </p:txBody>
      </p:sp>
    </p:spTree>
    <p:extLst>
      <p:ext uri="{BB962C8B-B14F-4D97-AF65-F5344CB8AC3E}">
        <p14:creationId xmlns:p14="http://schemas.microsoft.com/office/powerpoint/2010/main" val="1904738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56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操業計画問題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1647172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提案手法：アーカイブ更新方法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0139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近傍解が、個体よりも目的関数値が優れていればアーカイブに保存する。</a:t>
            </a:r>
            <a:endParaRPr lang="en-US" altLang="ja-JP" sz="2800" dirty="0"/>
          </a:p>
        </p:txBody>
      </p:sp>
      <p:cxnSp>
        <p:nvCxnSpPr>
          <p:cNvPr id="4" name="直線矢印コネクタ 3">
            <a:extLst>
              <a:ext uri="{FF2B5EF4-FFF2-40B4-BE49-F238E27FC236}">
                <a16:creationId xmlns:a16="http://schemas.microsoft.com/office/drawing/2014/main" id="{411628F2-D3DD-2B7F-3582-DED2AD0FA2DD}"/>
              </a:ext>
            </a:extLst>
          </p:cNvPr>
          <p:cNvCxnSpPr>
            <a:cxnSpLocks/>
          </p:cNvCxnSpPr>
          <p:nvPr/>
        </p:nvCxnSpPr>
        <p:spPr>
          <a:xfrm flipV="1">
            <a:off x="1324152" y="3149656"/>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8DD7FE1A-EE3F-673A-4119-D772BFECA380}"/>
              </a:ext>
            </a:extLst>
          </p:cNvPr>
          <p:cNvCxnSpPr>
            <a:cxnSpLocks/>
          </p:cNvCxnSpPr>
          <p:nvPr/>
        </p:nvCxnSpPr>
        <p:spPr>
          <a:xfrm>
            <a:off x="1322502" y="5034978"/>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B55EEC-F743-54A1-9833-E74C65D7B3CF}"/>
                  </a:ext>
                </a:extLst>
              </p:cNvPr>
              <p:cNvSpPr txBox="1"/>
              <p:nvPr/>
            </p:nvSpPr>
            <p:spPr>
              <a:xfrm>
                <a:off x="1493704"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8" name="テキスト ボックス 7">
                <a:extLst>
                  <a:ext uri="{FF2B5EF4-FFF2-40B4-BE49-F238E27FC236}">
                    <a16:creationId xmlns:a16="http://schemas.microsoft.com/office/drawing/2014/main" id="{FFB55EEC-F743-54A1-9833-E74C65D7B3CF}"/>
                  </a:ext>
                </a:extLst>
              </p:cNvPr>
              <p:cNvSpPr txBox="1">
                <a:spLocks noRot="1" noChangeAspect="1" noMove="1" noResize="1" noEditPoints="1" noAdjustHandles="1" noChangeArrowheads="1" noChangeShapeType="1" noTextEdit="1"/>
              </p:cNvSpPr>
              <p:nvPr/>
            </p:nvSpPr>
            <p:spPr>
              <a:xfrm>
                <a:off x="1493704" y="5035440"/>
                <a:ext cx="1861728" cy="369332"/>
              </a:xfrm>
              <a:prstGeom prst="rect">
                <a:avLst/>
              </a:prstGeom>
              <a:blipFill>
                <a:blip r:embed="rId2"/>
                <a:stretch>
                  <a:fillRect l="-2295"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E6B7930-852A-CB42-D505-B66C0FD3FF9A}"/>
                  </a:ext>
                </a:extLst>
              </p:cNvPr>
              <p:cNvSpPr txBox="1"/>
              <p:nvPr/>
            </p:nvSpPr>
            <p:spPr>
              <a:xfrm rot="16200000">
                <a:off x="85016" y="3918783"/>
                <a:ext cx="1860125" cy="369332"/>
              </a:xfrm>
              <a:prstGeom prst="rect">
                <a:avLst/>
              </a:prstGeom>
              <a:noFill/>
            </p:spPr>
            <p:txBody>
              <a:bodyPr wrap="none" rtlCol="0">
                <a:spAutoFit/>
              </a:bodyPr>
              <a:lstStyle/>
              <a:p>
                <a:pPr algn="ctr"/>
                <a:r>
                  <a:rPr kumimoji="1" lang="ja-JP" altLang="en-US" dirty="0"/>
                  <a:t>制約違反量</a:t>
                </a:r>
                <a:r>
                  <a:rPr kumimoji="1" lang="en-US" altLang="ja-JP" dirty="0"/>
                  <a:t>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9" name="テキスト ボックス 8">
                <a:extLst>
                  <a:ext uri="{FF2B5EF4-FFF2-40B4-BE49-F238E27FC236}">
                    <a16:creationId xmlns:a16="http://schemas.microsoft.com/office/drawing/2014/main" id="{5E6B7930-852A-CB42-D505-B66C0FD3FF9A}"/>
                  </a:ext>
                </a:extLst>
              </p:cNvPr>
              <p:cNvSpPr txBox="1">
                <a:spLocks noRot="1" noChangeAspect="1" noMove="1" noResize="1" noEditPoints="1" noAdjustHandles="1" noChangeArrowheads="1" noChangeShapeType="1" noTextEdit="1"/>
              </p:cNvSpPr>
              <p:nvPr/>
            </p:nvSpPr>
            <p:spPr>
              <a:xfrm rot="16200000">
                <a:off x="85016" y="3918783"/>
                <a:ext cx="1860125" cy="369332"/>
              </a:xfrm>
              <a:prstGeom prst="rect">
                <a:avLst/>
              </a:prstGeom>
              <a:blipFill>
                <a:blip r:embed="rId3"/>
                <a:stretch>
                  <a:fillRect l="-8197" t="-656" r="-24590" b="-2295"/>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E61ED4E-4A7C-E7A5-F093-BD7879E696E6}"/>
              </a:ext>
            </a:extLst>
          </p:cNvPr>
          <p:cNvSpPr/>
          <p:nvPr/>
        </p:nvSpPr>
        <p:spPr>
          <a:xfrm>
            <a:off x="1322502" y="3180952"/>
            <a:ext cx="1548058" cy="1884653"/>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71B379C7-A99A-DB47-8DDD-CFEA9F1BE14D}"/>
              </a:ext>
            </a:extLst>
          </p:cNvPr>
          <p:cNvSpPr/>
          <p:nvPr/>
        </p:nvSpPr>
        <p:spPr>
          <a:xfrm>
            <a:off x="2789560" y="4647182"/>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A4A44E8-48C2-F48A-9DDA-77A624B45741}"/>
                  </a:ext>
                </a:extLst>
              </p:cNvPr>
              <p:cNvSpPr txBox="1"/>
              <p:nvPr/>
            </p:nvSpPr>
            <p:spPr>
              <a:xfrm>
                <a:off x="2933781" y="438488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12" name="テキスト ボックス 11">
                <a:extLst>
                  <a:ext uri="{FF2B5EF4-FFF2-40B4-BE49-F238E27FC236}">
                    <a16:creationId xmlns:a16="http://schemas.microsoft.com/office/drawing/2014/main" id="{BA4A44E8-48C2-F48A-9DDA-77A624B45741}"/>
                  </a:ext>
                </a:extLst>
              </p:cNvPr>
              <p:cNvSpPr txBox="1">
                <a:spLocks noRot="1" noChangeAspect="1" noMove="1" noResize="1" noEditPoints="1" noAdjustHandles="1" noChangeArrowheads="1" noChangeShapeType="1" noTextEdit="1"/>
              </p:cNvSpPr>
              <p:nvPr/>
            </p:nvSpPr>
            <p:spPr>
              <a:xfrm>
                <a:off x="2933781" y="4384882"/>
                <a:ext cx="918136" cy="378245"/>
              </a:xfrm>
              <a:prstGeom prst="rect">
                <a:avLst/>
              </a:prstGeom>
              <a:blipFill>
                <a:blip r:embed="rId4"/>
                <a:stretch>
                  <a:fillRect l="-4636" t="-6452" b="-24194"/>
                </a:stretch>
              </a:blipFill>
            </p:spPr>
            <p:txBody>
              <a:bodyPr/>
              <a:lstStyle/>
              <a:p>
                <a:r>
                  <a:rPr lang="ja-JP" altLang="en-US">
                    <a:noFill/>
                  </a:rPr>
                  <a:t> </a:t>
                </a:r>
              </a:p>
            </p:txBody>
          </p:sp>
        </mc:Fallback>
      </mc:AlternateContent>
      <p:sp>
        <p:nvSpPr>
          <p:cNvPr id="13" name="楕円 12">
            <a:extLst>
              <a:ext uri="{FF2B5EF4-FFF2-40B4-BE49-F238E27FC236}">
                <a16:creationId xmlns:a16="http://schemas.microsoft.com/office/drawing/2014/main" id="{0C554636-6CBC-DDAC-E66B-56F55EFEB719}"/>
              </a:ext>
            </a:extLst>
          </p:cNvPr>
          <p:cNvSpPr/>
          <p:nvPr/>
        </p:nvSpPr>
        <p:spPr>
          <a:xfrm>
            <a:off x="2182393" y="390963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D2D3D1E4-C26B-9EA1-C34E-A94620A272EF}"/>
              </a:ext>
            </a:extLst>
          </p:cNvPr>
          <p:cNvSpPr txBox="1"/>
          <p:nvPr/>
        </p:nvSpPr>
        <p:spPr>
          <a:xfrm>
            <a:off x="1548869" y="3558472"/>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1138476" y="1720354"/>
            <a:ext cx="2312573" cy="400110"/>
          </a:xfrm>
          <a:prstGeom prst="rect">
            <a:avLst/>
          </a:prstGeom>
          <a:noFill/>
        </p:spPr>
        <p:txBody>
          <a:bodyPr wrap="square" rtlCol="0">
            <a:spAutoFit/>
          </a:bodyPr>
          <a:lstStyle/>
          <a:p>
            <a:pPr algn="ctr"/>
            <a:r>
              <a:rPr kumimoji="1" lang="ja-JP" altLang="en-US" sz="2000" b="1" dirty="0"/>
              <a:t>世代交代</a:t>
            </a:r>
            <a:r>
              <a:rPr kumimoji="1" lang="en-US" altLang="ja-JP" sz="2000" b="1" dirty="0"/>
              <a:t>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018761" y="1720354"/>
            <a:ext cx="2102339" cy="400110"/>
          </a:xfrm>
          <a:prstGeom prst="rect">
            <a:avLst/>
          </a:prstGeom>
          <a:noFill/>
        </p:spPr>
        <p:txBody>
          <a:bodyPr wrap="square" rtlCol="0">
            <a:spAutoFit/>
          </a:bodyPr>
          <a:lstStyle/>
          <a:p>
            <a:pPr algn="ctr"/>
            <a:r>
              <a:rPr kumimoji="1" lang="ja-JP" altLang="en-US" sz="2000" b="1" dirty="0"/>
              <a:t>近傍生成</a:t>
            </a:r>
            <a:r>
              <a:rPr kumimoji="1" lang="en-US" altLang="ja-JP" sz="2000" b="1" dirty="0"/>
              <a:t>DE</a:t>
            </a:r>
          </a:p>
        </p:txBody>
      </p:sp>
      <p:sp>
        <p:nvSpPr>
          <p:cNvPr id="17" name="テキスト ボックス 16">
            <a:extLst>
              <a:ext uri="{FF2B5EF4-FFF2-40B4-BE49-F238E27FC236}">
                <a16:creationId xmlns:a16="http://schemas.microsoft.com/office/drawing/2014/main" id="{9CA7C473-D35E-AF6E-C9A4-E00B5CA7F5BB}"/>
              </a:ext>
            </a:extLst>
          </p:cNvPr>
          <p:cNvSpPr txBox="1"/>
          <p:nvPr/>
        </p:nvSpPr>
        <p:spPr>
          <a:xfrm>
            <a:off x="5434645" y="2151951"/>
            <a:ext cx="1305386" cy="369332"/>
          </a:xfrm>
          <a:prstGeom prst="rect">
            <a:avLst/>
          </a:prstGeom>
          <a:noFill/>
        </p:spPr>
        <p:txBody>
          <a:bodyPr wrap="square" rtlCol="0">
            <a:spAutoFit/>
          </a:bodyPr>
          <a:lstStyle/>
          <a:p>
            <a:pPr algn="ctr"/>
            <a:r>
              <a:rPr kumimoji="1" lang="en-US" altLang="ja-JP" dirty="0"/>
              <a:t>IMDE</a:t>
            </a:r>
          </a:p>
        </p:txBody>
      </p:sp>
      <p:sp>
        <p:nvSpPr>
          <p:cNvPr id="18" name="テキスト ボックス 17">
            <a:extLst>
              <a:ext uri="{FF2B5EF4-FFF2-40B4-BE49-F238E27FC236}">
                <a16:creationId xmlns:a16="http://schemas.microsoft.com/office/drawing/2014/main" id="{7BBDC4F7-F058-9BC3-88D2-8A8A1712734B}"/>
              </a:ext>
            </a:extLst>
          </p:cNvPr>
          <p:cNvSpPr txBox="1"/>
          <p:nvPr/>
        </p:nvSpPr>
        <p:spPr>
          <a:xfrm>
            <a:off x="8688514" y="2151951"/>
            <a:ext cx="2102339" cy="369332"/>
          </a:xfrm>
          <a:prstGeom prst="rect">
            <a:avLst/>
          </a:prstGeom>
          <a:noFill/>
        </p:spPr>
        <p:txBody>
          <a:bodyPr wrap="square" rtlCol="0">
            <a:spAutoFit/>
          </a:bodyPr>
          <a:lstStyle/>
          <a:p>
            <a:pPr algn="ctr"/>
            <a:r>
              <a:rPr kumimoji="1" lang="ja-JP" altLang="en-US" dirty="0"/>
              <a:t>提案手法</a:t>
            </a:r>
            <a:endParaRPr kumimoji="1" lang="en-US" altLang="ja-JP" dirty="0"/>
          </a:p>
        </p:txBody>
      </p:sp>
      <p:sp>
        <p:nvSpPr>
          <p:cNvPr id="19" name="テキスト ボックス 18">
            <a:extLst>
              <a:ext uri="{FF2B5EF4-FFF2-40B4-BE49-F238E27FC236}">
                <a16:creationId xmlns:a16="http://schemas.microsoft.com/office/drawing/2014/main" id="{9A3864D8-D9EA-5507-57E9-CE6D4D5C8C3C}"/>
              </a:ext>
            </a:extLst>
          </p:cNvPr>
          <p:cNvSpPr txBox="1"/>
          <p:nvPr/>
        </p:nvSpPr>
        <p:spPr>
          <a:xfrm>
            <a:off x="2792730" y="3071654"/>
            <a:ext cx="1107996" cy="369332"/>
          </a:xfrm>
          <a:prstGeom prst="rect">
            <a:avLst/>
          </a:prstGeom>
          <a:noFill/>
        </p:spPr>
        <p:txBody>
          <a:bodyPr wrap="none" rtlCol="0">
            <a:spAutoFit/>
          </a:bodyPr>
          <a:lstStyle/>
          <a:p>
            <a:pPr algn="ctr"/>
            <a:r>
              <a:rPr kumimoji="1" lang="ja-JP" altLang="en-US" dirty="0">
                <a:solidFill>
                  <a:schemeClr val="accent5"/>
                </a:solidFill>
              </a:rPr>
              <a:t>保存範囲</a:t>
            </a:r>
            <a:endParaRPr kumimoji="1" lang="en-US" altLang="ja-JP" dirty="0">
              <a:solidFill>
                <a:schemeClr val="accent5"/>
              </a:solidFill>
            </a:endParaRPr>
          </a:p>
        </p:txBody>
      </p:sp>
      <p:cxnSp>
        <p:nvCxnSpPr>
          <p:cNvPr id="20" name="直線矢印コネクタ 19">
            <a:extLst>
              <a:ext uri="{FF2B5EF4-FFF2-40B4-BE49-F238E27FC236}">
                <a16:creationId xmlns:a16="http://schemas.microsoft.com/office/drawing/2014/main" id="{4A7F54FD-724F-0AE7-405E-BFFDF8D5CCDF}"/>
              </a:ext>
            </a:extLst>
          </p:cNvPr>
          <p:cNvCxnSpPr>
            <a:cxnSpLocks/>
          </p:cNvCxnSpPr>
          <p:nvPr/>
        </p:nvCxnSpPr>
        <p:spPr>
          <a:xfrm flipV="1">
            <a:off x="5041904" y="3140691"/>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BE793C9-3828-ECA5-27C6-E56E1B6FB7C4}"/>
              </a:ext>
            </a:extLst>
          </p:cNvPr>
          <p:cNvCxnSpPr>
            <a:cxnSpLocks/>
          </p:cNvCxnSpPr>
          <p:nvPr/>
        </p:nvCxnSpPr>
        <p:spPr>
          <a:xfrm>
            <a:off x="5040254" y="5026013"/>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2ECFC26-184B-D4DE-6412-EC109AC88410}"/>
                  </a:ext>
                </a:extLst>
              </p:cNvPr>
              <p:cNvSpPr txBox="1"/>
              <p:nvPr/>
            </p:nvSpPr>
            <p:spPr>
              <a:xfrm>
                <a:off x="5211456"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2" name="テキスト ボックス 21">
                <a:extLst>
                  <a:ext uri="{FF2B5EF4-FFF2-40B4-BE49-F238E27FC236}">
                    <a16:creationId xmlns:a16="http://schemas.microsoft.com/office/drawing/2014/main" id="{D2ECFC26-184B-D4DE-6412-EC109AC88410}"/>
                  </a:ext>
                </a:extLst>
              </p:cNvPr>
              <p:cNvSpPr txBox="1">
                <a:spLocks noRot="1" noChangeAspect="1" noMove="1" noResize="1" noEditPoints="1" noAdjustHandles="1" noChangeArrowheads="1" noChangeShapeType="1" noTextEdit="1"/>
              </p:cNvSpPr>
              <p:nvPr/>
            </p:nvSpPr>
            <p:spPr>
              <a:xfrm>
                <a:off x="5211456" y="5035440"/>
                <a:ext cx="1861728" cy="369332"/>
              </a:xfrm>
              <a:prstGeom prst="rect">
                <a:avLst/>
              </a:prstGeom>
              <a:blipFill>
                <a:blip r:embed="rId5"/>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9A3D93D-7E24-9B61-09F2-1EE42307067E}"/>
                  </a:ext>
                </a:extLst>
              </p:cNvPr>
              <p:cNvSpPr txBox="1"/>
              <p:nvPr/>
            </p:nvSpPr>
            <p:spPr>
              <a:xfrm rot="16200000">
                <a:off x="3801963" y="3909818"/>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3" name="テキスト ボックス 22">
                <a:extLst>
                  <a:ext uri="{FF2B5EF4-FFF2-40B4-BE49-F238E27FC236}">
                    <a16:creationId xmlns:a16="http://schemas.microsoft.com/office/drawing/2014/main" id="{49A3D93D-7E24-9B61-09F2-1EE42307067E}"/>
                  </a:ext>
                </a:extLst>
              </p:cNvPr>
              <p:cNvSpPr txBox="1">
                <a:spLocks noRot="1" noChangeAspect="1" noMove="1" noResize="1" noEditPoints="1" noAdjustHandles="1" noChangeArrowheads="1" noChangeShapeType="1" noTextEdit="1"/>
              </p:cNvSpPr>
              <p:nvPr/>
            </p:nvSpPr>
            <p:spPr>
              <a:xfrm rot="16200000">
                <a:off x="3801963" y="3909818"/>
                <a:ext cx="1861728" cy="369332"/>
              </a:xfrm>
              <a:prstGeom prst="rect">
                <a:avLst/>
              </a:prstGeom>
              <a:blipFill>
                <a:blip r:embed="rId6"/>
                <a:stretch>
                  <a:fillRect l="-8197" t="-656" r="-24590" b="-2623"/>
                </a:stretch>
              </a:blipFill>
            </p:spPr>
            <p:txBody>
              <a:bodyPr/>
              <a:lstStyle/>
              <a:p>
                <a:r>
                  <a:rPr lang="ja-JP" altLang="en-US">
                    <a:noFill/>
                  </a:rPr>
                  <a:t> </a:t>
                </a:r>
              </a:p>
            </p:txBody>
          </p:sp>
        </mc:Fallback>
      </mc:AlternateContent>
      <p:sp>
        <p:nvSpPr>
          <p:cNvPr id="24" name="正方形/長方形 23">
            <a:extLst>
              <a:ext uri="{FF2B5EF4-FFF2-40B4-BE49-F238E27FC236}">
                <a16:creationId xmlns:a16="http://schemas.microsoft.com/office/drawing/2014/main" id="{6B3CF5AE-39A4-A9DF-17D1-0F9D865F758B}"/>
              </a:ext>
            </a:extLst>
          </p:cNvPr>
          <p:cNvSpPr/>
          <p:nvPr/>
        </p:nvSpPr>
        <p:spPr>
          <a:xfrm>
            <a:off x="5568401" y="3171987"/>
            <a:ext cx="1019911" cy="1853361"/>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36C4DB7E-613E-E36F-C8AD-0D6B5BAE82A0}"/>
              </a:ext>
            </a:extLst>
          </p:cNvPr>
          <p:cNvSpPr/>
          <p:nvPr/>
        </p:nvSpPr>
        <p:spPr>
          <a:xfrm>
            <a:off x="6507312" y="463821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E956DA3-40FF-A329-9335-9FA66D7F1DF5}"/>
                  </a:ext>
                </a:extLst>
              </p:cNvPr>
              <p:cNvSpPr txBox="1"/>
              <p:nvPr/>
            </p:nvSpPr>
            <p:spPr>
              <a:xfrm>
                <a:off x="6651533" y="4375917"/>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27" name="テキスト ボックス 26">
                <a:extLst>
                  <a:ext uri="{FF2B5EF4-FFF2-40B4-BE49-F238E27FC236}">
                    <a16:creationId xmlns:a16="http://schemas.microsoft.com/office/drawing/2014/main" id="{BE956DA3-40FF-A329-9335-9FA66D7F1DF5}"/>
                  </a:ext>
                </a:extLst>
              </p:cNvPr>
              <p:cNvSpPr txBox="1">
                <a:spLocks noRot="1" noChangeAspect="1" noMove="1" noResize="1" noEditPoints="1" noAdjustHandles="1" noChangeArrowheads="1" noChangeShapeType="1" noTextEdit="1"/>
              </p:cNvSpPr>
              <p:nvPr/>
            </p:nvSpPr>
            <p:spPr>
              <a:xfrm>
                <a:off x="6651533" y="4375917"/>
                <a:ext cx="918136" cy="378245"/>
              </a:xfrm>
              <a:prstGeom prst="rect">
                <a:avLst/>
              </a:prstGeom>
              <a:blipFill>
                <a:blip r:embed="rId7"/>
                <a:stretch>
                  <a:fillRect l="-4636" t="-8065" b="-2419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7FC17A1-94F9-01EB-9D3B-E80E7293D332}"/>
              </a:ext>
            </a:extLst>
          </p:cNvPr>
          <p:cNvSpPr/>
          <p:nvPr/>
        </p:nvSpPr>
        <p:spPr>
          <a:xfrm>
            <a:off x="5941036" y="3702325"/>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D03481A-7165-983C-8220-9EE94012D1BE}"/>
              </a:ext>
            </a:extLst>
          </p:cNvPr>
          <p:cNvSpPr txBox="1"/>
          <p:nvPr/>
        </p:nvSpPr>
        <p:spPr>
          <a:xfrm>
            <a:off x="5569868" y="3351167"/>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31" name="正方形/長方形 30">
            <a:extLst>
              <a:ext uri="{FF2B5EF4-FFF2-40B4-BE49-F238E27FC236}">
                <a16:creationId xmlns:a16="http://schemas.microsoft.com/office/drawing/2014/main" id="{7DF23B7B-3D0B-3C52-B946-375B560D10EB}"/>
              </a:ext>
            </a:extLst>
          </p:cNvPr>
          <p:cNvSpPr/>
          <p:nvPr/>
        </p:nvSpPr>
        <p:spPr>
          <a:xfrm>
            <a:off x="5489917" y="432412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4F550D2-2D80-668B-99FF-E430EE819C87}"/>
                  </a:ext>
                </a:extLst>
              </p:cNvPr>
              <p:cNvSpPr txBox="1"/>
              <p:nvPr/>
            </p:nvSpPr>
            <p:spPr>
              <a:xfrm>
                <a:off x="5093707" y="394015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33" name="テキスト ボックス 32">
                <a:extLst>
                  <a:ext uri="{FF2B5EF4-FFF2-40B4-BE49-F238E27FC236}">
                    <a16:creationId xmlns:a16="http://schemas.microsoft.com/office/drawing/2014/main" id="{14F550D2-2D80-668B-99FF-E430EE819C87}"/>
                  </a:ext>
                </a:extLst>
              </p:cNvPr>
              <p:cNvSpPr txBox="1">
                <a:spLocks noRot="1" noChangeAspect="1" noMove="1" noResize="1" noEditPoints="1" noAdjustHandles="1" noChangeArrowheads="1" noChangeShapeType="1" noTextEdit="1"/>
              </p:cNvSpPr>
              <p:nvPr/>
            </p:nvSpPr>
            <p:spPr>
              <a:xfrm>
                <a:off x="5093707" y="3940153"/>
                <a:ext cx="2004972" cy="378245"/>
              </a:xfrm>
              <a:prstGeom prst="rect">
                <a:avLst/>
              </a:prstGeom>
              <a:blipFill>
                <a:blip r:embed="rId8"/>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FCFC507-2C95-2B49-43F7-23BA45060794}"/>
                  </a:ext>
                </a:extLst>
              </p:cNvPr>
              <p:cNvSpPr txBox="1"/>
              <p:nvPr/>
            </p:nvSpPr>
            <p:spPr>
              <a:xfrm>
                <a:off x="955767" y="2601439"/>
                <a:ext cx="2749792"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b="0" dirty="0"/>
                  <a:t>個体よりも</a:t>
                </a:r>
                <a:r>
                  <a:rPr kumimoji="1" lang="ja-JP" altLang="en-US" dirty="0"/>
                  <a:t>良ければ保存</a:t>
                </a:r>
                <a:endParaRPr kumimoji="1" lang="en-US" altLang="ja-JP" dirty="0"/>
              </a:p>
            </p:txBody>
          </p:sp>
        </mc:Choice>
        <mc:Fallback xmlns="">
          <p:sp>
            <p:nvSpPr>
              <p:cNvPr id="34" name="テキスト ボックス 33">
                <a:extLst>
                  <a:ext uri="{FF2B5EF4-FFF2-40B4-BE49-F238E27FC236}">
                    <a16:creationId xmlns:a16="http://schemas.microsoft.com/office/drawing/2014/main" id="{8FCFC507-2C95-2B49-43F7-23BA45060794}"/>
                  </a:ext>
                </a:extLst>
              </p:cNvPr>
              <p:cNvSpPr txBox="1">
                <a:spLocks noRot="1" noChangeAspect="1" noMove="1" noResize="1" noEditPoints="1" noAdjustHandles="1" noChangeArrowheads="1" noChangeShapeType="1" noTextEdit="1"/>
              </p:cNvSpPr>
              <p:nvPr/>
            </p:nvSpPr>
            <p:spPr>
              <a:xfrm>
                <a:off x="955767" y="2601439"/>
                <a:ext cx="2749792" cy="369332"/>
              </a:xfrm>
              <a:prstGeom prst="rect">
                <a:avLst/>
              </a:prstGeom>
              <a:blipFill>
                <a:blip r:embed="rId9"/>
                <a:stretch>
                  <a:fillRect l="-665" t="-10000" r="-155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4552647" y="2601439"/>
                <a:ext cx="3243517"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4552647" y="2601439"/>
                <a:ext cx="3243517" cy="369332"/>
              </a:xfrm>
              <a:prstGeom prst="rect">
                <a:avLst/>
              </a:prstGeom>
              <a:blipFill>
                <a:blip r:embed="rId10"/>
                <a:stretch>
                  <a:fillRect l="-376" t="-10000" r="-1316" b="-26667"/>
                </a:stretch>
              </a:blipFill>
            </p:spPr>
            <p:txBody>
              <a:bodyPr/>
              <a:lstStyle/>
              <a:p>
                <a:r>
                  <a:rPr lang="ja-JP" altLang="en-US">
                    <a:noFill/>
                  </a:rPr>
                  <a:t> </a:t>
                </a:r>
              </a:p>
            </p:txBody>
          </p:sp>
        </mc:Fallback>
      </mc:AlternateContent>
      <p:cxnSp>
        <p:nvCxnSpPr>
          <p:cNvPr id="36" name="直線矢印コネクタ 35">
            <a:extLst>
              <a:ext uri="{FF2B5EF4-FFF2-40B4-BE49-F238E27FC236}">
                <a16:creationId xmlns:a16="http://schemas.microsoft.com/office/drawing/2014/main" id="{AE527E7F-2C41-074A-EDD7-43F98DD38705}"/>
              </a:ext>
            </a:extLst>
          </p:cNvPr>
          <p:cNvCxnSpPr>
            <a:cxnSpLocks/>
          </p:cNvCxnSpPr>
          <p:nvPr/>
        </p:nvCxnSpPr>
        <p:spPr>
          <a:xfrm flipV="1">
            <a:off x="8710390" y="3122163"/>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16E8044-10DC-3D11-1E5B-E8B431DC4683}"/>
              </a:ext>
            </a:extLst>
          </p:cNvPr>
          <p:cNvCxnSpPr>
            <a:cxnSpLocks/>
          </p:cNvCxnSpPr>
          <p:nvPr/>
        </p:nvCxnSpPr>
        <p:spPr>
          <a:xfrm>
            <a:off x="8708740" y="5007485"/>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3200B4C-53F1-56F1-8A64-DE0BBED0676A}"/>
                  </a:ext>
                </a:extLst>
              </p:cNvPr>
              <p:cNvSpPr txBox="1"/>
              <p:nvPr/>
            </p:nvSpPr>
            <p:spPr>
              <a:xfrm>
                <a:off x="8879942"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8" name="テキスト ボックス 37">
                <a:extLst>
                  <a:ext uri="{FF2B5EF4-FFF2-40B4-BE49-F238E27FC236}">
                    <a16:creationId xmlns:a16="http://schemas.microsoft.com/office/drawing/2014/main" id="{03200B4C-53F1-56F1-8A64-DE0BBED0676A}"/>
                  </a:ext>
                </a:extLst>
              </p:cNvPr>
              <p:cNvSpPr txBox="1">
                <a:spLocks noRot="1" noChangeAspect="1" noMove="1" noResize="1" noEditPoints="1" noAdjustHandles="1" noChangeArrowheads="1" noChangeShapeType="1" noTextEdit="1"/>
              </p:cNvSpPr>
              <p:nvPr/>
            </p:nvSpPr>
            <p:spPr>
              <a:xfrm>
                <a:off x="8879942" y="5035440"/>
                <a:ext cx="1861728" cy="369332"/>
              </a:xfrm>
              <a:prstGeom prst="rect">
                <a:avLst/>
              </a:prstGeom>
              <a:blipFill>
                <a:blip r:embed="rId11"/>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3329CAA-0ABD-7863-2CDA-0716C3CAD06B}"/>
                  </a:ext>
                </a:extLst>
              </p:cNvPr>
              <p:cNvSpPr txBox="1"/>
              <p:nvPr/>
            </p:nvSpPr>
            <p:spPr>
              <a:xfrm rot="16200000">
                <a:off x="7470449" y="3891290"/>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9" name="テキスト ボックス 38">
                <a:extLst>
                  <a:ext uri="{FF2B5EF4-FFF2-40B4-BE49-F238E27FC236}">
                    <a16:creationId xmlns:a16="http://schemas.microsoft.com/office/drawing/2014/main" id="{63329CAA-0ABD-7863-2CDA-0716C3CAD06B}"/>
                  </a:ext>
                </a:extLst>
              </p:cNvPr>
              <p:cNvSpPr txBox="1">
                <a:spLocks noRot="1" noChangeAspect="1" noMove="1" noResize="1" noEditPoints="1" noAdjustHandles="1" noChangeArrowheads="1" noChangeShapeType="1" noTextEdit="1"/>
              </p:cNvSpPr>
              <p:nvPr/>
            </p:nvSpPr>
            <p:spPr>
              <a:xfrm rot="16200000">
                <a:off x="7470449" y="3891290"/>
                <a:ext cx="1861728" cy="369332"/>
              </a:xfrm>
              <a:prstGeom prst="rect">
                <a:avLst/>
              </a:prstGeom>
              <a:blipFill>
                <a:blip r:embed="rId12"/>
                <a:stretch>
                  <a:fillRect l="-10000" t="-656" r="-26667" b="-2623"/>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31252149-F320-C7EC-91FE-38BF35F2DE00}"/>
              </a:ext>
            </a:extLst>
          </p:cNvPr>
          <p:cNvSpPr/>
          <p:nvPr/>
        </p:nvSpPr>
        <p:spPr>
          <a:xfrm>
            <a:off x="9236887" y="3726252"/>
            <a:ext cx="1019911" cy="990344"/>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8EA1C47F-A64A-FA8A-42C3-DDB0B9132B80}"/>
              </a:ext>
            </a:extLst>
          </p:cNvPr>
          <p:cNvSpPr/>
          <p:nvPr/>
        </p:nvSpPr>
        <p:spPr>
          <a:xfrm>
            <a:off x="10175798" y="4619689"/>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0603D22-2A8A-112E-876D-EDD60957D97E}"/>
                  </a:ext>
                </a:extLst>
              </p:cNvPr>
              <p:cNvSpPr txBox="1"/>
              <p:nvPr/>
            </p:nvSpPr>
            <p:spPr>
              <a:xfrm>
                <a:off x="10320019" y="435738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42" name="テキスト ボックス 41">
                <a:extLst>
                  <a:ext uri="{FF2B5EF4-FFF2-40B4-BE49-F238E27FC236}">
                    <a16:creationId xmlns:a16="http://schemas.microsoft.com/office/drawing/2014/main" id="{D0603D22-2A8A-112E-876D-EDD60957D97E}"/>
                  </a:ext>
                </a:extLst>
              </p:cNvPr>
              <p:cNvSpPr txBox="1">
                <a:spLocks noRot="1" noChangeAspect="1" noMove="1" noResize="1" noEditPoints="1" noAdjustHandles="1" noChangeArrowheads="1" noChangeShapeType="1" noTextEdit="1"/>
              </p:cNvSpPr>
              <p:nvPr/>
            </p:nvSpPr>
            <p:spPr>
              <a:xfrm>
                <a:off x="10320019" y="4357389"/>
                <a:ext cx="918136" cy="378245"/>
              </a:xfrm>
              <a:prstGeom prst="rect">
                <a:avLst/>
              </a:prstGeom>
              <a:blipFill>
                <a:blip r:embed="rId13"/>
                <a:stretch>
                  <a:fillRect l="-5298" t="-8065" b="-24194"/>
                </a:stretch>
              </a:blipFill>
            </p:spPr>
            <p:txBody>
              <a:bodyPr/>
              <a:lstStyle/>
              <a:p>
                <a:r>
                  <a:rPr lang="ja-JP" altLang="en-US">
                    <a:noFill/>
                  </a:rPr>
                  <a:t> </a:t>
                </a:r>
              </a:p>
            </p:txBody>
          </p:sp>
        </mc:Fallback>
      </mc:AlternateContent>
      <p:sp>
        <p:nvSpPr>
          <p:cNvPr id="43" name="楕円 42">
            <a:extLst>
              <a:ext uri="{FF2B5EF4-FFF2-40B4-BE49-F238E27FC236}">
                <a16:creationId xmlns:a16="http://schemas.microsoft.com/office/drawing/2014/main" id="{9714BCBE-77EA-A07B-E935-B9AFA0851987}"/>
              </a:ext>
            </a:extLst>
          </p:cNvPr>
          <p:cNvSpPr/>
          <p:nvPr/>
        </p:nvSpPr>
        <p:spPr>
          <a:xfrm>
            <a:off x="9852409" y="4207958"/>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5623FE9-B339-7F99-5C1E-D51306585433}"/>
              </a:ext>
            </a:extLst>
          </p:cNvPr>
          <p:cNvSpPr txBox="1"/>
          <p:nvPr/>
        </p:nvSpPr>
        <p:spPr>
          <a:xfrm>
            <a:off x="9624678" y="3856800"/>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45" name="正方形/長方形 44">
            <a:extLst>
              <a:ext uri="{FF2B5EF4-FFF2-40B4-BE49-F238E27FC236}">
                <a16:creationId xmlns:a16="http://schemas.microsoft.com/office/drawing/2014/main" id="{F3D5F914-823C-ED72-AE14-9530D61ED4F0}"/>
              </a:ext>
            </a:extLst>
          </p:cNvPr>
          <p:cNvSpPr/>
          <p:nvPr/>
        </p:nvSpPr>
        <p:spPr>
          <a:xfrm>
            <a:off x="9160687" y="365395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6C06FB9-D6FA-DF4F-54A5-B79EF9D0076D}"/>
                  </a:ext>
                </a:extLst>
              </p:cNvPr>
              <p:cNvSpPr txBox="1"/>
              <p:nvPr/>
            </p:nvSpPr>
            <p:spPr>
              <a:xfrm>
                <a:off x="8763650" y="3121761"/>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48" name="テキスト ボックス 47">
                <a:extLst>
                  <a:ext uri="{FF2B5EF4-FFF2-40B4-BE49-F238E27FC236}">
                    <a16:creationId xmlns:a16="http://schemas.microsoft.com/office/drawing/2014/main" id="{46C06FB9-D6FA-DF4F-54A5-B79EF9D0076D}"/>
                  </a:ext>
                </a:extLst>
              </p:cNvPr>
              <p:cNvSpPr txBox="1">
                <a:spLocks noRot="1" noChangeAspect="1" noMove="1" noResize="1" noEditPoints="1" noAdjustHandles="1" noChangeArrowheads="1" noChangeShapeType="1" noTextEdit="1"/>
              </p:cNvSpPr>
              <p:nvPr/>
            </p:nvSpPr>
            <p:spPr>
              <a:xfrm>
                <a:off x="8763650" y="3121761"/>
                <a:ext cx="2004972" cy="378245"/>
              </a:xfrm>
              <a:prstGeom prst="rect">
                <a:avLst/>
              </a:prstGeom>
              <a:blipFill>
                <a:blip r:embed="rId14"/>
                <a:stretch>
                  <a:fillRect l="-2128"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8069930" y="2601439"/>
                <a:ext cx="3461845"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8069930" y="2601439"/>
                <a:ext cx="3461845" cy="369332"/>
              </a:xfrm>
              <a:prstGeom prst="rect">
                <a:avLst/>
              </a:prstGeom>
              <a:blipFill>
                <a:blip r:embed="rId15"/>
                <a:stretch>
                  <a:fillRect l="-352" t="-10000" r="-1056" b="-26667"/>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36D1B61A-666F-D26B-C59B-0F0E8AD0405F}"/>
              </a:ext>
            </a:extLst>
          </p:cNvPr>
          <p:cNvCxnSpPr>
            <a:cxnSpLocks/>
          </p:cNvCxnSpPr>
          <p:nvPr/>
        </p:nvCxnSpPr>
        <p:spPr>
          <a:xfrm>
            <a:off x="2790083" y="3514163"/>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27AE61D-5DA8-6B33-F66A-E7D779C60DAC}"/>
              </a:ext>
            </a:extLst>
          </p:cNvPr>
          <p:cNvCxnSpPr/>
          <p:nvPr/>
        </p:nvCxnSpPr>
        <p:spPr>
          <a:xfrm>
            <a:off x="5605375" y="3214452"/>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E909DCD-6E3F-9F12-3E8C-8B2628E76E86}"/>
              </a:ext>
            </a:extLst>
          </p:cNvPr>
          <p:cNvSpPr txBox="1"/>
          <p:nvPr/>
        </p:nvSpPr>
        <p:spPr>
          <a:xfrm>
            <a:off x="2254926" y="5613249"/>
            <a:ext cx="3451587" cy="369332"/>
          </a:xfrm>
          <a:prstGeom prst="rect">
            <a:avLst/>
          </a:prstGeom>
          <a:noFill/>
        </p:spPr>
        <p:txBody>
          <a:bodyPr wrap="none" rtlCol="0">
            <a:spAutoFit/>
          </a:bodyPr>
          <a:lstStyle/>
          <a:p>
            <a:pPr algn="ctr"/>
            <a:r>
              <a:rPr kumimoji="1" lang="ja-JP" altLang="en-US" b="1" dirty="0">
                <a:solidFill>
                  <a:schemeClr val="accent4"/>
                </a:solidFill>
              </a:rPr>
              <a:t>可能領域から遠い違反解でも保存</a:t>
            </a:r>
            <a:endParaRPr kumimoji="1" lang="en-US" altLang="ja-JP"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8204558" y="5613249"/>
            <a:ext cx="3070072" cy="369332"/>
          </a:xfrm>
          <a:prstGeom prst="rect">
            <a:avLst/>
          </a:prstGeom>
          <a:noFill/>
        </p:spPr>
        <p:txBody>
          <a:bodyPr wrap="none" rtlCol="0">
            <a:spAutoFit/>
          </a:bodyPr>
          <a:lstStyle/>
          <a:p>
            <a:pPr algn="ctr"/>
            <a:r>
              <a:rPr kumimoji="1" lang="ja-JP" altLang="en-US" b="1" dirty="0">
                <a:solidFill>
                  <a:schemeClr val="accent1"/>
                </a:solidFill>
              </a:rPr>
              <a:t>可能領域に近い違反解を保存</a:t>
            </a:r>
            <a:endParaRPr kumimoji="1" lang="en-US" altLang="ja-JP" b="1" dirty="0">
              <a:solidFill>
                <a:schemeClr val="accent1"/>
              </a:solidFill>
            </a:endParaRPr>
          </a:p>
        </p:txBody>
      </p:sp>
      <p:cxnSp>
        <p:nvCxnSpPr>
          <p:cNvPr id="60" name="直線コネクタ 59">
            <a:extLst>
              <a:ext uri="{FF2B5EF4-FFF2-40B4-BE49-F238E27FC236}">
                <a16:creationId xmlns:a16="http://schemas.microsoft.com/office/drawing/2014/main" id="{830A85EB-2BBF-D331-3870-046D27E695BA}"/>
              </a:ext>
            </a:extLst>
          </p:cNvPr>
          <p:cNvCxnSpPr>
            <a:cxnSpLocks/>
          </p:cNvCxnSpPr>
          <p:nvPr/>
        </p:nvCxnSpPr>
        <p:spPr>
          <a:xfrm>
            <a:off x="601205" y="2528325"/>
            <a:ext cx="338711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006123D-4F7B-518B-4B99-12F095B8462C}"/>
              </a:ext>
            </a:extLst>
          </p:cNvPr>
          <p:cNvCxnSpPr>
            <a:cxnSpLocks/>
          </p:cNvCxnSpPr>
          <p:nvPr/>
        </p:nvCxnSpPr>
        <p:spPr>
          <a:xfrm>
            <a:off x="4439640" y="2528325"/>
            <a:ext cx="72605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FC0AE4FD-7242-A5C4-9093-BD83E9A86D9D}"/>
              </a:ext>
            </a:extLst>
          </p:cNvPr>
          <p:cNvSpPr txBox="1"/>
          <p:nvPr/>
        </p:nvSpPr>
        <p:spPr>
          <a:xfrm>
            <a:off x="1303264" y="2151951"/>
            <a:ext cx="1982997" cy="369332"/>
          </a:xfrm>
          <a:prstGeom prst="rect">
            <a:avLst/>
          </a:prstGeom>
          <a:noFill/>
        </p:spPr>
        <p:txBody>
          <a:bodyPr wrap="square" rtlCol="0">
            <a:spAutoFit/>
          </a:bodyPr>
          <a:lstStyle/>
          <a:p>
            <a:pPr algn="ctr"/>
            <a:r>
              <a:rPr kumimoji="1" lang="en-US" altLang="ja-JP" dirty="0"/>
              <a:t>CACDE</a:t>
            </a:r>
            <a:r>
              <a:rPr kumimoji="1" lang="ja-JP" altLang="en-US" dirty="0"/>
              <a:t>／</a:t>
            </a:r>
            <a:r>
              <a:rPr kumimoji="1" lang="en-US" altLang="ja-JP" dirty="0"/>
              <a:t>FROFI</a:t>
            </a:r>
          </a:p>
        </p:txBody>
      </p:sp>
      <p:cxnSp>
        <p:nvCxnSpPr>
          <p:cNvPr id="64" name="直線コネクタ 63">
            <a:extLst>
              <a:ext uri="{FF2B5EF4-FFF2-40B4-BE49-F238E27FC236}">
                <a16:creationId xmlns:a16="http://schemas.microsoft.com/office/drawing/2014/main" id="{7173B806-0F81-63E5-CF44-F0F5DBFFD145}"/>
              </a:ext>
            </a:extLst>
          </p:cNvPr>
          <p:cNvCxnSpPr>
            <a:cxnSpLocks/>
          </p:cNvCxnSpPr>
          <p:nvPr/>
        </p:nvCxnSpPr>
        <p:spPr>
          <a:xfrm>
            <a:off x="2789560" y="3202867"/>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65543ED-5095-EE23-B53C-8D8E74352B03}"/>
              </a:ext>
            </a:extLst>
          </p:cNvPr>
          <p:cNvCxnSpPr>
            <a:cxnSpLocks/>
          </p:cNvCxnSpPr>
          <p:nvPr/>
        </p:nvCxnSpPr>
        <p:spPr>
          <a:xfrm>
            <a:off x="6528931" y="3562831"/>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C404D4D-814C-7D5A-FB46-0C53A49B8AC6}"/>
              </a:ext>
            </a:extLst>
          </p:cNvPr>
          <p:cNvCxnSpPr>
            <a:cxnSpLocks/>
          </p:cNvCxnSpPr>
          <p:nvPr/>
        </p:nvCxnSpPr>
        <p:spPr>
          <a:xfrm>
            <a:off x="6528408" y="3251535"/>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36B1BD5-7B55-AB79-3E68-B2B877D9F0DC}"/>
              </a:ext>
            </a:extLst>
          </p:cNvPr>
          <p:cNvCxnSpPr/>
          <p:nvPr/>
        </p:nvCxnSpPr>
        <p:spPr>
          <a:xfrm>
            <a:off x="9266597" y="3812059"/>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D31A332-C696-8BEF-2F36-251473C2B5BD}"/>
              </a:ext>
            </a:extLst>
          </p:cNvPr>
          <p:cNvCxnSpPr>
            <a:cxnSpLocks/>
          </p:cNvCxnSpPr>
          <p:nvPr/>
        </p:nvCxnSpPr>
        <p:spPr>
          <a:xfrm>
            <a:off x="9310178" y="3806972"/>
            <a:ext cx="0" cy="89349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28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提案手法：近傍生成活用方法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229116"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提案手法は、可能領域付近の活用により制約境界の探索効率改善を期待。</a:t>
            </a:r>
            <a:endParaRPr lang="en-US" altLang="ja-JP" sz="2800"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2296959" y="1902680"/>
            <a:ext cx="1579518" cy="400110"/>
          </a:xfrm>
          <a:prstGeom prst="rect">
            <a:avLst/>
          </a:prstGeom>
          <a:noFill/>
        </p:spPr>
        <p:txBody>
          <a:bodyPr wrap="square" rtlCol="0">
            <a:spAutoFit/>
          </a:bodyPr>
          <a:lstStyle/>
          <a:p>
            <a:pPr algn="ctr"/>
            <a:r>
              <a:rPr kumimoji="1" lang="en-US" altLang="ja-JP" sz="2000" dirty="0"/>
              <a:t>IMDE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759896" y="1902680"/>
            <a:ext cx="2102339" cy="400110"/>
          </a:xfrm>
          <a:prstGeom prst="rect">
            <a:avLst/>
          </a:prstGeom>
          <a:noFill/>
        </p:spPr>
        <p:txBody>
          <a:bodyPr wrap="square" rtlCol="0">
            <a:spAutoFit/>
          </a:bodyPr>
          <a:lstStyle/>
          <a:p>
            <a:pPr algn="ctr"/>
            <a:r>
              <a:rPr kumimoji="1" lang="ja-JP" altLang="en-US" sz="2000" dirty="0"/>
              <a:t>提案手法</a:t>
            </a:r>
            <a:endParaRPr kumimoji="1" lang="en-US" altLang="ja-JP" sz="2000" dirty="0"/>
          </a:p>
        </p:txBody>
      </p:sp>
      <p:sp>
        <p:nvSpPr>
          <p:cNvPr id="34" name="テキスト ボックス 33">
            <a:extLst>
              <a:ext uri="{FF2B5EF4-FFF2-40B4-BE49-F238E27FC236}">
                <a16:creationId xmlns:a16="http://schemas.microsoft.com/office/drawing/2014/main" id="{8FCFC507-2C95-2B49-43F7-23BA45060794}"/>
              </a:ext>
            </a:extLst>
          </p:cNvPr>
          <p:cNvSpPr txBox="1"/>
          <p:nvPr/>
        </p:nvSpPr>
        <p:spPr>
          <a:xfrm>
            <a:off x="1685534" y="2593688"/>
            <a:ext cx="2791149" cy="369332"/>
          </a:xfrm>
          <a:prstGeom prst="rect">
            <a:avLst/>
          </a:prstGeom>
          <a:noFill/>
        </p:spPr>
        <p:txBody>
          <a:bodyPr wrap="none" rtlCol="0">
            <a:spAutoFit/>
          </a:bodyPr>
          <a:lstStyle/>
          <a:p>
            <a:pPr algn="ctr"/>
            <a:r>
              <a:rPr lang="ja-JP" altLang="en-US" b="0" dirty="0"/>
              <a:t>ランダムにアーカイブ解を参照</a:t>
            </a:r>
            <a:endParaRPr kumimoji="1" lang="en-US" altLang="ja-JP" dirty="0"/>
          </a:p>
        </p:txBody>
      </p:sp>
      <p:sp>
        <p:nvSpPr>
          <p:cNvPr id="5" name="テキスト ボックス 4">
            <a:extLst>
              <a:ext uri="{FF2B5EF4-FFF2-40B4-BE49-F238E27FC236}">
                <a16:creationId xmlns:a16="http://schemas.microsoft.com/office/drawing/2014/main" id="{A28E38FE-5E53-9020-FDD6-4B6C07C8E919}"/>
              </a:ext>
            </a:extLst>
          </p:cNvPr>
          <p:cNvSpPr txBox="1"/>
          <p:nvPr/>
        </p:nvSpPr>
        <p:spPr>
          <a:xfrm>
            <a:off x="6475626" y="2593688"/>
            <a:ext cx="4700325" cy="369332"/>
          </a:xfrm>
          <a:prstGeom prst="rect">
            <a:avLst/>
          </a:prstGeom>
          <a:noFill/>
        </p:spPr>
        <p:txBody>
          <a:bodyPr wrap="none" rtlCol="0">
            <a:spAutoFit/>
          </a:bodyPr>
          <a:lstStyle/>
          <a:p>
            <a:pPr algn="ctr"/>
            <a:r>
              <a:rPr lang="ja-JP" altLang="en-US" b="0" dirty="0"/>
              <a:t>基準個体が実行可能解なら、アーカイブ解を参照</a:t>
            </a:r>
            <a:endParaRPr kumimoji="1" lang="en-US" altLang="ja-JP" dirty="0"/>
          </a:p>
        </p:txBody>
      </p:sp>
      <p:cxnSp>
        <p:nvCxnSpPr>
          <p:cNvPr id="46" name="直線矢印コネクタ 45">
            <a:extLst>
              <a:ext uri="{FF2B5EF4-FFF2-40B4-BE49-F238E27FC236}">
                <a16:creationId xmlns:a16="http://schemas.microsoft.com/office/drawing/2014/main" id="{971FF224-504F-63E7-0A1D-EDB2B54C0F0C}"/>
              </a:ext>
            </a:extLst>
          </p:cNvPr>
          <p:cNvCxnSpPr>
            <a:cxnSpLocks/>
          </p:cNvCxnSpPr>
          <p:nvPr/>
        </p:nvCxnSpPr>
        <p:spPr>
          <a:xfrm flipV="1">
            <a:off x="1944445" y="3187369"/>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4687FFD-5D40-36A5-CE35-464EBC3B0E4B}"/>
              </a:ext>
            </a:extLst>
          </p:cNvPr>
          <p:cNvCxnSpPr>
            <a:cxnSpLocks/>
          </p:cNvCxnSpPr>
          <p:nvPr/>
        </p:nvCxnSpPr>
        <p:spPr>
          <a:xfrm>
            <a:off x="1942795" y="5072691"/>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FE9CCB91-4A22-91BC-E749-6D943CCCCFCD}"/>
              </a:ext>
            </a:extLst>
          </p:cNvPr>
          <p:cNvSpPr/>
          <p:nvPr/>
        </p:nvSpPr>
        <p:spPr>
          <a:xfrm rot="2376511">
            <a:off x="3200506" y="3087282"/>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星: 5 pt 51">
            <a:extLst>
              <a:ext uri="{FF2B5EF4-FFF2-40B4-BE49-F238E27FC236}">
                <a16:creationId xmlns:a16="http://schemas.microsoft.com/office/drawing/2014/main" id="{778E4EF6-125A-D5D3-327B-4A4FD37C468A}"/>
              </a:ext>
            </a:extLst>
          </p:cNvPr>
          <p:cNvSpPr/>
          <p:nvPr/>
        </p:nvSpPr>
        <p:spPr>
          <a:xfrm>
            <a:off x="3147316" y="393237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40BC0864-C7FF-55FD-475B-23E4F1F79E47}"/>
              </a:ext>
            </a:extLst>
          </p:cNvPr>
          <p:cNvSpPr/>
          <p:nvPr/>
        </p:nvSpPr>
        <p:spPr>
          <a:xfrm>
            <a:off x="3760171" y="428556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1FF6220-C9C6-BAD0-573A-1873631BE83D}"/>
              </a:ext>
            </a:extLst>
          </p:cNvPr>
          <p:cNvSpPr/>
          <p:nvPr/>
        </p:nvSpPr>
        <p:spPr>
          <a:xfrm>
            <a:off x="2397739" y="4592827"/>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47F95E60-1A89-7D60-5875-8A5DA4F7817E}"/>
              </a:ext>
            </a:extLst>
          </p:cNvPr>
          <p:cNvSpPr/>
          <p:nvPr/>
        </p:nvSpPr>
        <p:spPr>
          <a:xfrm>
            <a:off x="3147316" y="4450317"/>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テキスト ボックス 55">
            <a:extLst>
              <a:ext uri="{FF2B5EF4-FFF2-40B4-BE49-F238E27FC236}">
                <a16:creationId xmlns:a16="http://schemas.microsoft.com/office/drawing/2014/main" id="{FD968096-66C6-20FF-8937-FA60B13A9402}"/>
              </a:ext>
            </a:extLst>
          </p:cNvPr>
          <p:cNvSpPr txBox="1"/>
          <p:nvPr/>
        </p:nvSpPr>
        <p:spPr>
          <a:xfrm>
            <a:off x="2419003" y="418167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5B81BCC8-4D17-A968-5CEF-9E29BB9A1C1D}"/>
                  </a:ext>
                </a:extLst>
              </p:cNvPr>
              <p:cNvSpPr txBox="1"/>
              <p:nvPr/>
            </p:nvSpPr>
            <p:spPr>
              <a:xfrm>
                <a:off x="3535524" y="448021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57" name="テキスト ボックス 56">
                <a:extLst>
                  <a:ext uri="{FF2B5EF4-FFF2-40B4-BE49-F238E27FC236}">
                    <a16:creationId xmlns:a16="http://schemas.microsoft.com/office/drawing/2014/main" id="{5B81BCC8-4D17-A968-5CEF-9E29BB9A1C1D}"/>
                  </a:ext>
                </a:extLst>
              </p:cNvPr>
              <p:cNvSpPr txBox="1">
                <a:spLocks noRot="1" noChangeAspect="1" noMove="1" noResize="1" noEditPoints="1" noAdjustHandles="1" noChangeArrowheads="1" noChangeShapeType="1" noTextEdit="1"/>
              </p:cNvSpPr>
              <p:nvPr/>
            </p:nvSpPr>
            <p:spPr>
              <a:xfrm>
                <a:off x="3535524" y="4480212"/>
                <a:ext cx="918136" cy="378245"/>
              </a:xfrm>
              <a:prstGeom prst="rect">
                <a:avLst/>
              </a:prstGeom>
              <a:blipFill>
                <a:blip r:embed="rId2"/>
                <a:stretch>
                  <a:fillRect l="-529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3684752-E847-46C3-B4D1-AF41ADDAB544}"/>
                  </a:ext>
                </a:extLst>
              </p:cNvPr>
              <p:cNvSpPr txBox="1"/>
              <p:nvPr/>
            </p:nvSpPr>
            <p:spPr>
              <a:xfrm>
                <a:off x="1441873" y="4732155"/>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58" name="テキスト ボックス 57">
                <a:extLst>
                  <a:ext uri="{FF2B5EF4-FFF2-40B4-BE49-F238E27FC236}">
                    <a16:creationId xmlns:a16="http://schemas.microsoft.com/office/drawing/2014/main" id="{93684752-E847-46C3-B4D1-AF41ADDAB544}"/>
                  </a:ext>
                </a:extLst>
              </p:cNvPr>
              <p:cNvSpPr txBox="1">
                <a:spLocks noRot="1" noChangeAspect="1" noMove="1" noResize="1" noEditPoints="1" noAdjustHandles="1" noChangeArrowheads="1" noChangeShapeType="1" noTextEdit="1"/>
              </p:cNvSpPr>
              <p:nvPr/>
            </p:nvSpPr>
            <p:spPr>
              <a:xfrm>
                <a:off x="1441873" y="4732155"/>
                <a:ext cx="2004972" cy="378245"/>
              </a:xfrm>
              <a:prstGeom prst="rect">
                <a:avLst/>
              </a:prstGeom>
              <a:blipFill>
                <a:blip r:embed="rId3"/>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C657DAE-1CAA-BC1D-6D2B-C597B6F907B7}"/>
                  </a:ext>
                </a:extLst>
              </p:cNvPr>
              <p:cNvSpPr txBox="1"/>
              <p:nvPr/>
            </p:nvSpPr>
            <p:spPr>
              <a:xfrm>
                <a:off x="2851412" y="5084432"/>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59" name="テキスト ボックス 58">
                <a:extLst>
                  <a:ext uri="{FF2B5EF4-FFF2-40B4-BE49-F238E27FC236}">
                    <a16:creationId xmlns:a16="http://schemas.microsoft.com/office/drawing/2014/main" id="{5C657DAE-1CAA-BC1D-6D2B-C597B6F907B7}"/>
                  </a:ext>
                </a:extLst>
              </p:cNvPr>
              <p:cNvSpPr txBox="1">
                <a:spLocks noRot="1" noChangeAspect="1" noMove="1" noResize="1" noEditPoints="1" noAdjustHandles="1" noChangeArrowheads="1" noChangeShapeType="1" noTextEdit="1"/>
              </p:cNvSpPr>
              <p:nvPr/>
            </p:nvSpPr>
            <p:spPr>
              <a:xfrm>
                <a:off x="2851412" y="5084432"/>
                <a:ext cx="471988"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0E7A17-2E53-6587-24FA-133D51EA0CA1}"/>
                  </a:ext>
                </a:extLst>
              </p:cNvPr>
              <p:cNvSpPr txBox="1"/>
              <p:nvPr/>
            </p:nvSpPr>
            <p:spPr>
              <a:xfrm>
                <a:off x="1518386" y="3848183"/>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60" name="テキスト ボックス 59">
                <a:extLst>
                  <a:ext uri="{FF2B5EF4-FFF2-40B4-BE49-F238E27FC236}">
                    <a16:creationId xmlns:a16="http://schemas.microsoft.com/office/drawing/2014/main" id="{F80E7A17-2E53-6587-24FA-133D51EA0CA1}"/>
                  </a:ext>
                </a:extLst>
              </p:cNvPr>
              <p:cNvSpPr txBox="1">
                <a:spLocks noRot="1" noChangeAspect="1" noMove="1" noResize="1" noEditPoints="1" noAdjustHandles="1" noChangeArrowheads="1" noChangeShapeType="1" noTextEdit="1"/>
              </p:cNvSpPr>
              <p:nvPr/>
            </p:nvSpPr>
            <p:spPr>
              <a:xfrm>
                <a:off x="1518386" y="3848183"/>
                <a:ext cx="477310" cy="369332"/>
              </a:xfrm>
              <a:prstGeom prst="rect">
                <a:avLst/>
              </a:prstGeom>
              <a:blipFill>
                <a:blip r:embed="rId5"/>
                <a:stretch>
                  <a:fillRect/>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126E41F2-AE1E-A059-41DC-4C3AD0D70AD9}"/>
              </a:ext>
            </a:extLst>
          </p:cNvPr>
          <p:cNvSpPr txBox="1"/>
          <p:nvPr/>
        </p:nvSpPr>
        <p:spPr>
          <a:xfrm>
            <a:off x="202333" y="5456525"/>
            <a:ext cx="5477782" cy="646331"/>
          </a:xfrm>
          <a:prstGeom prst="rect">
            <a:avLst/>
          </a:prstGeom>
          <a:noFill/>
        </p:spPr>
        <p:txBody>
          <a:bodyPr wrap="none" rtlCol="0">
            <a:spAutoFit/>
          </a:bodyPr>
          <a:lstStyle/>
          <a:p>
            <a:pPr algn="ctr"/>
            <a:r>
              <a:rPr kumimoji="1" lang="ja-JP" altLang="en-US" b="1" dirty="0">
                <a:solidFill>
                  <a:schemeClr val="accent4"/>
                </a:solidFill>
              </a:rPr>
              <a:t>基準個体が違反解のときにアーカイブ解を参照すると、</a:t>
            </a:r>
            <a:endParaRPr kumimoji="1" lang="en-US" altLang="ja-JP" b="1" dirty="0">
              <a:solidFill>
                <a:schemeClr val="accent4"/>
              </a:solidFill>
            </a:endParaRPr>
          </a:p>
          <a:p>
            <a:pPr algn="ctr"/>
            <a:r>
              <a:rPr kumimoji="1" lang="ja-JP" altLang="en-US" b="1" dirty="0">
                <a:solidFill>
                  <a:schemeClr val="accent4"/>
                </a:solidFill>
              </a:rPr>
              <a:t>制約境界から離れた位置に近傍を生成すると予想</a:t>
            </a:r>
            <a:endParaRPr kumimoji="1" lang="en-US" altLang="ja-JP" b="1" dirty="0">
              <a:solidFill>
                <a:schemeClr val="accent4"/>
              </a:solidFill>
            </a:endParaRPr>
          </a:p>
        </p:txBody>
      </p:sp>
      <p:sp>
        <p:nvSpPr>
          <p:cNvPr id="62" name="テキスト ボックス 61">
            <a:extLst>
              <a:ext uri="{FF2B5EF4-FFF2-40B4-BE49-F238E27FC236}">
                <a16:creationId xmlns:a16="http://schemas.microsoft.com/office/drawing/2014/main" id="{8A280989-AC2E-563D-57FA-207A9A96331D}"/>
              </a:ext>
            </a:extLst>
          </p:cNvPr>
          <p:cNvSpPr txBox="1"/>
          <p:nvPr/>
        </p:nvSpPr>
        <p:spPr>
          <a:xfrm>
            <a:off x="5622747" y="5461945"/>
            <a:ext cx="6405920" cy="646331"/>
          </a:xfrm>
          <a:prstGeom prst="rect">
            <a:avLst/>
          </a:prstGeom>
          <a:noFill/>
        </p:spPr>
        <p:txBody>
          <a:bodyPr wrap="none" rtlCol="0">
            <a:spAutoFit/>
          </a:bodyPr>
          <a:lstStyle/>
          <a:p>
            <a:pPr algn="ctr"/>
            <a:r>
              <a:rPr kumimoji="1" lang="ja-JP" altLang="en-US" b="1" dirty="0">
                <a:solidFill>
                  <a:schemeClr val="accent1"/>
                </a:solidFill>
              </a:rPr>
              <a:t>基準個体が実行可能な場合のみ、アーカイブ解を参照することで、</a:t>
            </a:r>
            <a:endParaRPr kumimoji="1" lang="en-US" altLang="ja-JP" b="1" dirty="0">
              <a:solidFill>
                <a:schemeClr val="accent1"/>
              </a:solidFill>
            </a:endParaRPr>
          </a:p>
          <a:p>
            <a:pPr algn="ctr"/>
            <a:r>
              <a:rPr kumimoji="1" lang="ja-JP" altLang="en-US" b="1" dirty="0">
                <a:solidFill>
                  <a:schemeClr val="accent1"/>
                </a:solidFill>
              </a:rPr>
              <a:t>制約境界に近い近傍を生成すると期待</a:t>
            </a:r>
            <a:endParaRPr kumimoji="1" lang="en-US" altLang="ja-JP" b="1" dirty="0">
              <a:solidFill>
                <a:schemeClr val="accent1"/>
              </a:solidFill>
            </a:endParaRPr>
          </a:p>
        </p:txBody>
      </p:sp>
      <p:cxnSp>
        <p:nvCxnSpPr>
          <p:cNvPr id="63" name="直線矢印コネクタ 62">
            <a:extLst>
              <a:ext uri="{FF2B5EF4-FFF2-40B4-BE49-F238E27FC236}">
                <a16:creationId xmlns:a16="http://schemas.microsoft.com/office/drawing/2014/main" id="{1D299871-3D50-58ED-FC4C-7C284921C8D7}"/>
              </a:ext>
            </a:extLst>
          </p:cNvPr>
          <p:cNvCxnSpPr>
            <a:cxnSpLocks/>
          </p:cNvCxnSpPr>
          <p:nvPr/>
        </p:nvCxnSpPr>
        <p:spPr>
          <a:xfrm flipV="1">
            <a:off x="7710740" y="3187370"/>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2C72E48-73EE-77EC-5F25-8B8898841D5D}"/>
              </a:ext>
            </a:extLst>
          </p:cNvPr>
          <p:cNvCxnSpPr>
            <a:cxnSpLocks/>
          </p:cNvCxnSpPr>
          <p:nvPr/>
        </p:nvCxnSpPr>
        <p:spPr>
          <a:xfrm>
            <a:off x="7709090" y="5072692"/>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1849B0F-FD52-F927-5BAF-7098F67C75E4}"/>
              </a:ext>
            </a:extLst>
          </p:cNvPr>
          <p:cNvSpPr/>
          <p:nvPr/>
        </p:nvSpPr>
        <p:spPr>
          <a:xfrm rot="2376511">
            <a:off x="8966801" y="3087283"/>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星: 5 pt 65">
            <a:extLst>
              <a:ext uri="{FF2B5EF4-FFF2-40B4-BE49-F238E27FC236}">
                <a16:creationId xmlns:a16="http://schemas.microsoft.com/office/drawing/2014/main" id="{0DFBAB1C-ACE7-4DCE-8A87-93A4FC4470ED}"/>
              </a:ext>
            </a:extLst>
          </p:cNvPr>
          <p:cNvSpPr/>
          <p:nvPr/>
        </p:nvSpPr>
        <p:spPr>
          <a:xfrm>
            <a:off x="8913611" y="3932379"/>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522625-3D39-3AAF-AAB1-7F3951D90D37}"/>
              </a:ext>
            </a:extLst>
          </p:cNvPr>
          <p:cNvSpPr/>
          <p:nvPr/>
        </p:nvSpPr>
        <p:spPr>
          <a:xfrm>
            <a:off x="9476840" y="3547653"/>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4E67802A-2623-CDFB-88A2-75CD8D93F950}"/>
              </a:ext>
            </a:extLst>
          </p:cNvPr>
          <p:cNvSpPr/>
          <p:nvPr/>
        </p:nvSpPr>
        <p:spPr>
          <a:xfrm>
            <a:off x="8164034" y="4592828"/>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4555EE4E-AF21-E7E2-46A7-2BA581454A08}"/>
              </a:ext>
            </a:extLst>
          </p:cNvPr>
          <p:cNvSpPr/>
          <p:nvPr/>
        </p:nvSpPr>
        <p:spPr>
          <a:xfrm>
            <a:off x="9123263" y="403980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16653088-C2C6-E7D6-6948-CCA4087B5E80}"/>
              </a:ext>
            </a:extLst>
          </p:cNvPr>
          <p:cNvSpPr txBox="1"/>
          <p:nvPr/>
        </p:nvSpPr>
        <p:spPr>
          <a:xfrm>
            <a:off x="9192942" y="412968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3406F50-8FBD-4BD5-E0E6-DA7454CFDABB}"/>
                  </a:ext>
                </a:extLst>
              </p:cNvPr>
              <p:cNvSpPr txBox="1"/>
              <p:nvPr/>
            </p:nvSpPr>
            <p:spPr>
              <a:xfrm>
                <a:off x="9437395" y="371783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71" name="テキスト ボックス 70">
                <a:extLst>
                  <a:ext uri="{FF2B5EF4-FFF2-40B4-BE49-F238E27FC236}">
                    <a16:creationId xmlns:a16="http://schemas.microsoft.com/office/drawing/2014/main" id="{F3406F50-8FBD-4BD5-E0E6-DA7454CFDABB}"/>
                  </a:ext>
                </a:extLst>
              </p:cNvPr>
              <p:cNvSpPr txBox="1">
                <a:spLocks noRot="1" noChangeAspect="1" noMove="1" noResize="1" noEditPoints="1" noAdjustHandles="1" noChangeArrowheads="1" noChangeShapeType="1" noTextEdit="1"/>
              </p:cNvSpPr>
              <p:nvPr/>
            </p:nvSpPr>
            <p:spPr>
              <a:xfrm>
                <a:off x="9437395" y="3717839"/>
                <a:ext cx="918136" cy="378245"/>
              </a:xfrm>
              <a:prstGeom prst="rect">
                <a:avLst/>
              </a:prstGeom>
              <a:blipFill>
                <a:blip r:embed="rId6"/>
                <a:stretch>
                  <a:fillRect l="-4636"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FD26AACB-C720-B0CA-AC7D-3BAD99CF44E7}"/>
                  </a:ext>
                </a:extLst>
              </p:cNvPr>
              <p:cNvSpPr txBox="1"/>
              <p:nvPr/>
            </p:nvSpPr>
            <p:spPr>
              <a:xfrm>
                <a:off x="7210485" y="471749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FD26AACB-C720-B0CA-AC7D-3BAD99CF44E7}"/>
                  </a:ext>
                </a:extLst>
              </p:cNvPr>
              <p:cNvSpPr txBox="1">
                <a:spLocks noRot="1" noChangeAspect="1" noMove="1" noResize="1" noEditPoints="1" noAdjustHandles="1" noChangeArrowheads="1" noChangeShapeType="1" noTextEdit="1"/>
              </p:cNvSpPr>
              <p:nvPr/>
            </p:nvSpPr>
            <p:spPr>
              <a:xfrm>
                <a:off x="7210485" y="4717493"/>
                <a:ext cx="2004972" cy="378245"/>
              </a:xfrm>
              <a:prstGeom prst="rect">
                <a:avLst/>
              </a:prstGeom>
              <a:blipFill>
                <a:blip r:embed="rId7"/>
                <a:stretch>
                  <a:fillRect l="-212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AAE76612-CBD2-BE41-3027-DDCE6180328E}"/>
                  </a:ext>
                </a:extLst>
              </p:cNvPr>
              <p:cNvSpPr txBox="1"/>
              <p:nvPr/>
            </p:nvSpPr>
            <p:spPr>
              <a:xfrm>
                <a:off x="8617707" y="5084433"/>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73" name="テキスト ボックス 72">
                <a:extLst>
                  <a:ext uri="{FF2B5EF4-FFF2-40B4-BE49-F238E27FC236}">
                    <a16:creationId xmlns:a16="http://schemas.microsoft.com/office/drawing/2014/main" id="{AAE76612-CBD2-BE41-3027-DDCE6180328E}"/>
                  </a:ext>
                </a:extLst>
              </p:cNvPr>
              <p:cNvSpPr txBox="1">
                <a:spLocks noRot="1" noChangeAspect="1" noMove="1" noResize="1" noEditPoints="1" noAdjustHandles="1" noChangeArrowheads="1" noChangeShapeType="1" noTextEdit="1"/>
              </p:cNvSpPr>
              <p:nvPr/>
            </p:nvSpPr>
            <p:spPr>
              <a:xfrm>
                <a:off x="8617707" y="5084433"/>
                <a:ext cx="47198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50B4633-BD4F-CA81-4195-9668F5409617}"/>
                  </a:ext>
                </a:extLst>
              </p:cNvPr>
              <p:cNvSpPr txBox="1"/>
              <p:nvPr/>
            </p:nvSpPr>
            <p:spPr>
              <a:xfrm>
                <a:off x="7284681" y="3848184"/>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74" name="テキスト ボックス 73">
                <a:extLst>
                  <a:ext uri="{FF2B5EF4-FFF2-40B4-BE49-F238E27FC236}">
                    <a16:creationId xmlns:a16="http://schemas.microsoft.com/office/drawing/2014/main" id="{B50B4633-BD4F-CA81-4195-9668F5409617}"/>
                  </a:ext>
                </a:extLst>
              </p:cNvPr>
              <p:cNvSpPr txBox="1">
                <a:spLocks noRot="1" noChangeAspect="1" noMove="1" noResize="1" noEditPoints="1" noAdjustHandles="1" noChangeArrowheads="1" noChangeShapeType="1" noTextEdit="1"/>
              </p:cNvSpPr>
              <p:nvPr/>
            </p:nvSpPr>
            <p:spPr>
              <a:xfrm>
                <a:off x="7284681" y="3848184"/>
                <a:ext cx="477310" cy="369332"/>
              </a:xfrm>
              <a:prstGeom prst="rect">
                <a:avLst/>
              </a:prstGeom>
              <a:blipFill>
                <a:blip r:embed="rId9"/>
                <a:stretch>
                  <a:fillRect/>
                </a:stretch>
              </a:blipFill>
            </p:spPr>
            <p:txBody>
              <a:bodyPr/>
              <a:lstStyle/>
              <a:p>
                <a:r>
                  <a:rPr lang="ja-JP" altLang="en-US">
                    <a:noFill/>
                  </a:rPr>
                  <a:t> </a:t>
                </a:r>
              </a:p>
            </p:txBody>
          </p:sp>
        </mc:Fallback>
      </mc:AlternateContent>
      <p:cxnSp>
        <p:nvCxnSpPr>
          <p:cNvPr id="75" name="直線コネクタ 74">
            <a:extLst>
              <a:ext uri="{FF2B5EF4-FFF2-40B4-BE49-F238E27FC236}">
                <a16:creationId xmlns:a16="http://schemas.microsoft.com/office/drawing/2014/main" id="{43F49D2C-8C92-0CC6-8C2E-D4006A8ADAF4}"/>
              </a:ext>
            </a:extLst>
          </p:cNvPr>
          <p:cNvCxnSpPr>
            <a:cxnSpLocks/>
          </p:cNvCxnSpPr>
          <p:nvPr/>
        </p:nvCxnSpPr>
        <p:spPr>
          <a:xfrm>
            <a:off x="705976" y="23222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79341F0-58F0-2361-2D34-52BA8B274CCA}"/>
              </a:ext>
            </a:extLst>
          </p:cNvPr>
          <p:cNvCxnSpPr>
            <a:cxnSpLocks/>
          </p:cNvCxnSpPr>
          <p:nvPr/>
        </p:nvCxnSpPr>
        <p:spPr>
          <a:xfrm>
            <a:off x="6353740" y="231708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E7DE14-4B0C-886C-EFC9-A4C422909843}"/>
              </a:ext>
            </a:extLst>
          </p:cNvPr>
          <p:cNvSpPr txBox="1"/>
          <p:nvPr/>
        </p:nvSpPr>
        <p:spPr>
          <a:xfrm>
            <a:off x="2553892" y="3602341"/>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7" name="テキスト ボックス 6">
            <a:extLst>
              <a:ext uri="{FF2B5EF4-FFF2-40B4-BE49-F238E27FC236}">
                <a16:creationId xmlns:a16="http://schemas.microsoft.com/office/drawing/2014/main" id="{3685D7C4-D4E8-4BF2-9D70-9D37384B175E}"/>
              </a:ext>
            </a:extLst>
          </p:cNvPr>
          <p:cNvSpPr txBox="1"/>
          <p:nvPr/>
        </p:nvSpPr>
        <p:spPr>
          <a:xfrm>
            <a:off x="2890490"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
        <p:nvSpPr>
          <p:cNvPr id="8" name="テキスト ボックス 7">
            <a:extLst>
              <a:ext uri="{FF2B5EF4-FFF2-40B4-BE49-F238E27FC236}">
                <a16:creationId xmlns:a16="http://schemas.microsoft.com/office/drawing/2014/main" id="{CD6D83ED-D560-070C-719D-71EC9B700B1C}"/>
              </a:ext>
            </a:extLst>
          </p:cNvPr>
          <p:cNvSpPr txBox="1"/>
          <p:nvPr/>
        </p:nvSpPr>
        <p:spPr>
          <a:xfrm>
            <a:off x="8268937" y="3641764"/>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9" name="テキスト ボックス 8">
            <a:extLst>
              <a:ext uri="{FF2B5EF4-FFF2-40B4-BE49-F238E27FC236}">
                <a16:creationId xmlns:a16="http://schemas.microsoft.com/office/drawing/2014/main" id="{AFDB2FEE-7862-5463-4EF9-EA354963177B}"/>
              </a:ext>
            </a:extLst>
          </p:cNvPr>
          <p:cNvSpPr txBox="1"/>
          <p:nvPr/>
        </p:nvSpPr>
        <p:spPr>
          <a:xfrm>
            <a:off x="8140248"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Tree>
    <p:extLst>
      <p:ext uri="{BB962C8B-B14F-4D97-AF65-F5344CB8AC3E}">
        <p14:creationId xmlns:p14="http://schemas.microsoft.com/office/powerpoint/2010/main" val="296137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Tree>
    <p:extLst>
      <p:ext uri="{BB962C8B-B14F-4D97-AF65-F5344CB8AC3E}">
        <p14:creationId xmlns:p14="http://schemas.microsoft.com/office/powerpoint/2010/main" val="3358173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混合変数の与え方の例</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&gt;</a:t>
            </a:r>
            <a:r>
              <a:rPr kumimoji="1" lang="ja-JP" altLang="en-US" sz="1600" b="1" dirty="0">
                <a:solidFill>
                  <a:schemeClr val="bg1"/>
                </a:solidFill>
              </a:rPr>
              <a:t>　混合変数・非凸の検証</a:t>
            </a:r>
            <a:endParaRPr kumimoji="1" lang="en-US" altLang="ja-JP" sz="1600" b="1" dirty="0">
              <a:solidFill>
                <a:schemeClr val="bg1"/>
              </a:solidFill>
            </a:endParaRPr>
          </a:p>
        </p:txBody>
      </p:sp>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実数変数とバイナリ変数の割合を変化させて決定し、目的関数に代入する。</a:t>
            </a:r>
            <a:endParaRPr lang="en-US" altLang="ja-JP" sz="2800" dirty="0"/>
          </a:p>
        </p:txBody>
      </p:sp>
      <p:graphicFrame>
        <p:nvGraphicFramePr>
          <p:cNvPr id="33" name="表 14">
            <a:extLst>
              <a:ext uri="{FF2B5EF4-FFF2-40B4-BE49-F238E27FC236}">
                <a16:creationId xmlns:a16="http://schemas.microsoft.com/office/drawing/2014/main" id="{CF8C90CD-18B8-27D3-E6CD-58F526956193}"/>
              </a:ext>
            </a:extLst>
          </p:cNvPr>
          <p:cNvGraphicFramePr>
            <a:graphicFrameLocks noGrp="1"/>
          </p:cNvGraphicFramePr>
          <p:nvPr>
            <p:extLst>
              <p:ext uri="{D42A27DB-BD31-4B8C-83A1-F6EECF244321}">
                <p14:modId xmlns:p14="http://schemas.microsoft.com/office/powerpoint/2010/main" val="2699458053"/>
              </p:ext>
            </p:extLst>
          </p:nvPr>
        </p:nvGraphicFramePr>
        <p:xfrm>
          <a:off x="4579171" y="2943113"/>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34" name="テキスト ボックス 33">
            <a:extLst>
              <a:ext uri="{FF2B5EF4-FFF2-40B4-BE49-F238E27FC236}">
                <a16:creationId xmlns:a16="http://schemas.microsoft.com/office/drawing/2014/main" id="{8E9C3BAE-799F-A9FE-4BE7-8E1811633F11}"/>
              </a:ext>
            </a:extLst>
          </p:cNvPr>
          <p:cNvSpPr txBox="1"/>
          <p:nvPr/>
        </p:nvSpPr>
        <p:spPr>
          <a:xfrm>
            <a:off x="4942130" y="2400523"/>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35" name="テキスト ボックス 34">
            <a:extLst>
              <a:ext uri="{FF2B5EF4-FFF2-40B4-BE49-F238E27FC236}">
                <a16:creationId xmlns:a16="http://schemas.microsoft.com/office/drawing/2014/main" id="{65381C65-BF95-3E11-9947-1C2AA76CDDEA}"/>
              </a:ext>
            </a:extLst>
          </p:cNvPr>
          <p:cNvSpPr txBox="1"/>
          <p:nvPr/>
        </p:nvSpPr>
        <p:spPr>
          <a:xfrm>
            <a:off x="7001874" y="2396066"/>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graphicFrame>
        <p:nvGraphicFramePr>
          <p:cNvPr id="39" name="表 14">
            <a:extLst>
              <a:ext uri="{FF2B5EF4-FFF2-40B4-BE49-F238E27FC236}">
                <a16:creationId xmlns:a16="http://schemas.microsoft.com/office/drawing/2014/main" id="{8B0BD78A-6C3E-CFF0-363F-4CB486020C75}"/>
              </a:ext>
            </a:extLst>
          </p:cNvPr>
          <p:cNvGraphicFramePr>
            <a:graphicFrameLocks noGrp="1"/>
          </p:cNvGraphicFramePr>
          <p:nvPr>
            <p:extLst>
              <p:ext uri="{D42A27DB-BD31-4B8C-83A1-F6EECF244321}">
                <p14:modId xmlns:p14="http://schemas.microsoft.com/office/powerpoint/2010/main" val="2551119045"/>
              </p:ext>
            </p:extLst>
          </p:nvPr>
        </p:nvGraphicFramePr>
        <p:xfrm>
          <a:off x="4579171" y="390739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40" name="表 14">
            <a:extLst>
              <a:ext uri="{FF2B5EF4-FFF2-40B4-BE49-F238E27FC236}">
                <a16:creationId xmlns:a16="http://schemas.microsoft.com/office/drawing/2014/main" id="{EE6F9A69-E6BF-22E3-C387-70D23AF1CE9A}"/>
              </a:ext>
            </a:extLst>
          </p:cNvPr>
          <p:cNvGraphicFramePr>
            <a:graphicFrameLocks noGrp="1"/>
          </p:cNvGraphicFramePr>
          <p:nvPr>
            <p:extLst>
              <p:ext uri="{D42A27DB-BD31-4B8C-83A1-F6EECF244321}">
                <p14:modId xmlns:p14="http://schemas.microsoft.com/office/powerpoint/2010/main" val="1181657305"/>
              </p:ext>
            </p:extLst>
          </p:nvPr>
        </p:nvGraphicFramePr>
        <p:xfrm>
          <a:off x="4579171" y="4881059"/>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41" name="テキスト ボックス 40">
            <a:extLst>
              <a:ext uri="{FF2B5EF4-FFF2-40B4-BE49-F238E27FC236}">
                <a16:creationId xmlns:a16="http://schemas.microsoft.com/office/drawing/2014/main" id="{AB617980-D76F-79C2-465E-D10D69F2B7AB}"/>
              </a:ext>
            </a:extLst>
          </p:cNvPr>
          <p:cNvSpPr txBox="1"/>
          <p:nvPr/>
        </p:nvSpPr>
        <p:spPr>
          <a:xfrm>
            <a:off x="3516060" y="2943867"/>
            <a:ext cx="1127888" cy="369332"/>
          </a:xfrm>
          <a:prstGeom prst="rect">
            <a:avLst/>
          </a:prstGeom>
          <a:noFill/>
        </p:spPr>
        <p:txBody>
          <a:bodyPr wrap="square" rtlCol="0">
            <a:spAutoFit/>
          </a:bodyPr>
          <a:lstStyle/>
          <a:p>
            <a:pPr algn="ctr"/>
            <a:r>
              <a:rPr kumimoji="1" lang="en-US" altLang="ja-JP" dirty="0"/>
              <a:t>7</a:t>
            </a:r>
            <a:r>
              <a:rPr kumimoji="1" lang="ja-JP" altLang="en-US" dirty="0"/>
              <a:t>：</a:t>
            </a:r>
            <a:r>
              <a:rPr kumimoji="1" lang="en-US" altLang="ja-JP" dirty="0"/>
              <a:t>1</a:t>
            </a:r>
            <a:endParaRPr kumimoji="1" lang="ja-JP" altLang="en-US" dirty="0"/>
          </a:p>
        </p:txBody>
      </p:sp>
      <p:sp>
        <p:nvSpPr>
          <p:cNvPr id="42" name="テキスト ボックス 41">
            <a:extLst>
              <a:ext uri="{FF2B5EF4-FFF2-40B4-BE49-F238E27FC236}">
                <a16:creationId xmlns:a16="http://schemas.microsoft.com/office/drawing/2014/main" id="{0276353C-AFBD-34FC-8036-973F059218E6}"/>
              </a:ext>
            </a:extLst>
          </p:cNvPr>
          <p:cNvSpPr txBox="1"/>
          <p:nvPr/>
        </p:nvSpPr>
        <p:spPr>
          <a:xfrm>
            <a:off x="3516060" y="2400523"/>
            <a:ext cx="1127888" cy="369332"/>
          </a:xfrm>
          <a:prstGeom prst="rect">
            <a:avLst/>
          </a:prstGeom>
          <a:noFill/>
        </p:spPr>
        <p:txBody>
          <a:bodyPr wrap="square" rtlCol="0">
            <a:spAutoFit/>
          </a:bodyPr>
          <a:lstStyle/>
          <a:p>
            <a:pPr algn="ctr"/>
            <a:r>
              <a:rPr kumimoji="1" lang="ja-JP" altLang="en-US" dirty="0"/>
              <a:t>混合比</a:t>
            </a:r>
          </a:p>
        </p:txBody>
      </p:sp>
      <p:sp>
        <p:nvSpPr>
          <p:cNvPr id="43" name="テキスト ボックス 42">
            <a:extLst>
              <a:ext uri="{FF2B5EF4-FFF2-40B4-BE49-F238E27FC236}">
                <a16:creationId xmlns:a16="http://schemas.microsoft.com/office/drawing/2014/main" id="{6DA0F0C6-8F8A-67EC-BB95-D389D1F26464}"/>
              </a:ext>
            </a:extLst>
          </p:cNvPr>
          <p:cNvSpPr txBox="1"/>
          <p:nvPr/>
        </p:nvSpPr>
        <p:spPr>
          <a:xfrm>
            <a:off x="3516060" y="3907398"/>
            <a:ext cx="1127888" cy="369332"/>
          </a:xfrm>
          <a:prstGeom prst="rect">
            <a:avLst/>
          </a:prstGeom>
          <a:noFill/>
        </p:spPr>
        <p:txBody>
          <a:bodyPr wrap="square" rtlCol="0">
            <a:spAutoFit/>
          </a:bodyPr>
          <a:lstStyle/>
          <a:p>
            <a:pPr algn="ctr"/>
            <a:r>
              <a:rPr kumimoji="1" lang="en-US" altLang="ja-JP" dirty="0"/>
              <a:t>6</a:t>
            </a:r>
            <a:r>
              <a:rPr kumimoji="1" lang="ja-JP" altLang="en-US" dirty="0"/>
              <a:t>：</a:t>
            </a:r>
            <a:r>
              <a:rPr kumimoji="1" lang="en-US" altLang="ja-JP" dirty="0"/>
              <a:t>2</a:t>
            </a:r>
            <a:endParaRPr kumimoji="1" lang="ja-JP" altLang="en-US" dirty="0"/>
          </a:p>
        </p:txBody>
      </p:sp>
      <p:sp>
        <p:nvSpPr>
          <p:cNvPr id="44" name="テキスト ボックス 43">
            <a:extLst>
              <a:ext uri="{FF2B5EF4-FFF2-40B4-BE49-F238E27FC236}">
                <a16:creationId xmlns:a16="http://schemas.microsoft.com/office/drawing/2014/main" id="{1DF4A5B3-87DB-D2EA-2AFF-7AFB3080FDEE}"/>
              </a:ext>
            </a:extLst>
          </p:cNvPr>
          <p:cNvSpPr txBox="1"/>
          <p:nvPr/>
        </p:nvSpPr>
        <p:spPr>
          <a:xfrm>
            <a:off x="3516060" y="4881059"/>
            <a:ext cx="1127888" cy="369332"/>
          </a:xfrm>
          <a:prstGeom prst="rect">
            <a:avLst/>
          </a:prstGeom>
          <a:noFill/>
        </p:spPr>
        <p:txBody>
          <a:bodyPr wrap="square" rtlCol="0">
            <a:spAutoFit/>
          </a:bodyPr>
          <a:lstStyle/>
          <a:p>
            <a:pPr algn="ctr"/>
            <a:r>
              <a:rPr kumimoji="1" lang="en-US" altLang="ja-JP" dirty="0"/>
              <a:t>5</a:t>
            </a:r>
            <a:r>
              <a:rPr kumimoji="1" lang="ja-JP" altLang="en-US" dirty="0"/>
              <a:t>：</a:t>
            </a:r>
            <a:r>
              <a:rPr kumimoji="1" lang="en-US" altLang="ja-JP" dirty="0"/>
              <a:t>5</a:t>
            </a:r>
            <a:endParaRPr kumimoji="1" lang="ja-JP" altLang="en-US" dirty="0"/>
          </a:p>
        </p:txBody>
      </p:sp>
    </p:spTree>
    <p:extLst>
      <p:ext uri="{BB962C8B-B14F-4D97-AF65-F5344CB8AC3E}">
        <p14:creationId xmlns:p14="http://schemas.microsoft.com/office/powerpoint/2010/main" val="268535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今後の学生の研究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各学生の予定を考慮し、熊谷は宇津本さんを重点的にサポートしていく。</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823818" y="1743034"/>
            <a:ext cx="0" cy="398305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6655157" y="1743034"/>
            <a:ext cx="697627" cy="400110"/>
          </a:xfrm>
          <a:prstGeom prst="rect">
            <a:avLst/>
          </a:prstGeom>
          <a:noFill/>
        </p:spPr>
        <p:txBody>
          <a:bodyPr wrap="none" rtlCol="0">
            <a:spAutoFit/>
          </a:bodyPr>
          <a:lstStyle/>
          <a:p>
            <a:r>
              <a:rPr kumimoji="1" lang="ja-JP" altLang="en-US" sz="2000" b="1" dirty="0"/>
              <a:t>予定</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1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142579" y="2595264"/>
            <a:ext cx="3793026" cy="369332"/>
          </a:xfrm>
          <a:prstGeom prst="rect">
            <a:avLst/>
          </a:prstGeom>
          <a:noFill/>
        </p:spPr>
        <p:txBody>
          <a:bodyPr wrap="none" rtlCol="0">
            <a:spAutoFit/>
          </a:bodyPr>
          <a:lstStyle/>
          <a:p>
            <a:r>
              <a:rPr kumimoji="1" lang="ja-JP" altLang="en-US" b="1" dirty="0"/>
              <a:t>博士課程では、有制約のテーマを設定</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401193" y="3060145"/>
            <a:ext cx="7219181" cy="369332"/>
          </a:xfrm>
          <a:prstGeom prst="rect">
            <a:avLst/>
          </a:prstGeom>
          <a:noFill/>
        </p:spPr>
        <p:txBody>
          <a:bodyPr wrap="square" rtlCol="0">
            <a:spAutoFit/>
          </a:bodyPr>
          <a:lstStyle/>
          <a:p>
            <a:pPr algn="ctr"/>
            <a:r>
              <a:rPr kumimoji="1" lang="ja-JP" altLang="en-US" dirty="0"/>
              <a:t>単一目的／多目的に対する解法、制約違反量の景観に対する分析など</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7" y="2577802"/>
            <a:ext cx="2073003" cy="400110"/>
          </a:xfrm>
          <a:prstGeom prst="rect">
            <a:avLst/>
          </a:prstGeom>
          <a:noFill/>
        </p:spPr>
        <p:txBody>
          <a:bodyPr wrap="none" rtlCol="0">
            <a:spAutoFit/>
          </a:bodyPr>
          <a:lstStyle/>
          <a:p>
            <a:pPr algn="ctr"/>
            <a:r>
              <a:rPr kumimoji="1" lang="ja-JP" altLang="en-US" sz="2000" dirty="0"/>
              <a:t>安田さん</a:t>
            </a:r>
            <a:r>
              <a:rPr kumimoji="1" lang="ja-JP" altLang="en-US" dirty="0"/>
              <a:t>（新</a:t>
            </a:r>
            <a:r>
              <a:rPr kumimoji="1" lang="en-US" altLang="ja-JP" dirty="0"/>
              <a:t>D3</a:t>
            </a:r>
            <a:r>
              <a:rPr kumimoji="1" lang="ja-JP" altLang="en-US" dirty="0"/>
              <a:t>）</a:t>
            </a:r>
            <a:endParaRPr kumimoji="1" lang="ja-JP" altLang="en-US" sz="2000"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1759588"/>
            <a:ext cx="1047082" cy="400110"/>
          </a:xfrm>
          <a:prstGeom prst="rect">
            <a:avLst/>
          </a:prstGeom>
          <a:noFill/>
        </p:spPr>
        <p:txBody>
          <a:bodyPr wrap="none" rtlCol="0">
            <a:spAutoFit/>
          </a:bodyPr>
          <a:lstStyle/>
          <a:p>
            <a:r>
              <a:rPr kumimoji="1" lang="ja-JP" altLang="en-US" sz="2000" b="1" dirty="0"/>
              <a:t>メンバー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142579" y="4546549"/>
            <a:ext cx="5476591" cy="369332"/>
          </a:xfrm>
          <a:prstGeom prst="rect">
            <a:avLst/>
          </a:prstGeom>
          <a:noFill/>
        </p:spPr>
        <p:txBody>
          <a:bodyPr wrap="square" rtlCol="0">
            <a:spAutoFit/>
          </a:bodyPr>
          <a:lstStyle/>
          <a:p>
            <a:r>
              <a:rPr kumimoji="1" lang="ja-JP" altLang="en-US" b="1" dirty="0"/>
              <a:t>修士課程では、有制約単一目的の解法を設定</a:t>
            </a:r>
            <a:endParaRPr kumimoji="1" lang="en-US" altLang="ja-JP" b="1"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3" y="4531222"/>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M2</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6" name="二等辺三角形 5">
            <a:extLst>
              <a:ext uri="{FF2B5EF4-FFF2-40B4-BE49-F238E27FC236}">
                <a16:creationId xmlns:a16="http://schemas.microsoft.com/office/drawing/2014/main" id="{6D962DEE-E3CA-8E0F-DC8C-8C82E9BB1F5F}"/>
              </a:ext>
            </a:extLst>
          </p:cNvPr>
          <p:cNvSpPr/>
          <p:nvPr/>
        </p:nvSpPr>
        <p:spPr>
          <a:xfrm rot="5400000">
            <a:off x="3140064" y="3771485"/>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DC346336-A44C-44D8-8D1F-101E83A25604}"/>
              </a:ext>
            </a:extLst>
          </p:cNvPr>
          <p:cNvSpPr txBox="1"/>
          <p:nvPr/>
        </p:nvSpPr>
        <p:spPr>
          <a:xfrm>
            <a:off x="3640799" y="3567867"/>
            <a:ext cx="6979571" cy="646331"/>
          </a:xfrm>
          <a:prstGeom prst="rect">
            <a:avLst/>
          </a:prstGeom>
          <a:noFill/>
        </p:spPr>
        <p:txBody>
          <a:bodyPr wrap="square" rtlCol="0">
            <a:spAutoFit/>
          </a:bodyPr>
          <a:lstStyle/>
          <a:p>
            <a:r>
              <a:rPr kumimoji="1" lang="ja-JP" altLang="en-US" dirty="0">
                <a:solidFill>
                  <a:schemeClr val="accent1"/>
                </a:solidFill>
              </a:rPr>
              <a:t>今後は多目的や景観分析に注力するため、ほぼ単独で研究していく見込</a:t>
            </a:r>
            <a:endParaRPr kumimoji="1" lang="en-US" altLang="ja-JP" dirty="0">
              <a:solidFill>
                <a:schemeClr val="accent1"/>
              </a:solidFill>
            </a:endParaRPr>
          </a:p>
          <a:p>
            <a:r>
              <a:rPr kumimoji="1" lang="ja-JP" altLang="en-US" dirty="0">
                <a:solidFill>
                  <a:schemeClr val="accent1"/>
                </a:solidFill>
              </a:rPr>
              <a:t>博士審査などのアドバイスをする</a:t>
            </a:r>
            <a:endParaRPr kumimoji="1" lang="en-US" altLang="ja-JP" dirty="0">
              <a:solidFill>
                <a:schemeClr val="accent1"/>
              </a:solidFill>
            </a:endParaRPr>
          </a:p>
        </p:txBody>
      </p:sp>
      <p:sp>
        <p:nvSpPr>
          <p:cNvPr id="11" name="二等辺三角形 10">
            <a:extLst>
              <a:ext uri="{FF2B5EF4-FFF2-40B4-BE49-F238E27FC236}">
                <a16:creationId xmlns:a16="http://schemas.microsoft.com/office/drawing/2014/main" id="{BE86A131-99DE-48B9-AF8A-7BBC2C6C9831}"/>
              </a:ext>
            </a:extLst>
          </p:cNvPr>
          <p:cNvSpPr/>
          <p:nvPr/>
        </p:nvSpPr>
        <p:spPr>
          <a:xfrm rot="5400000">
            <a:off x="3140064" y="5191638"/>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2A469AA6-B94B-D220-3DB8-31DFB348EC0C}"/>
              </a:ext>
            </a:extLst>
          </p:cNvPr>
          <p:cNvSpPr txBox="1"/>
          <p:nvPr/>
        </p:nvSpPr>
        <p:spPr>
          <a:xfrm>
            <a:off x="3640799" y="5126519"/>
            <a:ext cx="7360567" cy="369332"/>
          </a:xfrm>
          <a:prstGeom prst="rect">
            <a:avLst/>
          </a:prstGeom>
          <a:noFill/>
        </p:spPr>
        <p:txBody>
          <a:bodyPr wrap="square" rtlCol="0">
            <a:spAutoFit/>
          </a:bodyPr>
          <a:lstStyle/>
          <a:p>
            <a:r>
              <a:rPr kumimoji="1" lang="ja-JP" altLang="en-US" dirty="0">
                <a:solidFill>
                  <a:schemeClr val="accent1"/>
                </a:solidFill>
              </a:rPr>
              <a:t>問題設定、手法・検証のアイディア、論文化などをサポート</a:t>
            </a:r>
            <a:endParaRPr kumimoji="1" lang="en-US" altLang="ja-JP" dirty="0">
              <a:solidFill>
                <a:schemeClr val="accent1"/>
              </a:solidFill>
            </a:endParaRPr>
          </a:p>
        </p:txBody>
      </p:sp>
    </p:spTree>
    <p:extLst>
      <p:ext uri="{BB962C8B-B14F-4D97-AF65-F5344CB8AC3E}">
        <p14:creationId xmlns:p14="http://schemas.microsoft.com/office/powerpoint/2010/main" val="1725903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第</a:t>
            </a:r>
            <a:r>
              <a:rPr lang="en-US" altLang="ja-JP" dirty="0"/>
              <a:t>2</a:t>
            </a:r>
            <a:r>
              <a:rPr lang="ja-JP" altLang="en-US" dirty="0"/>
              <a:t>条　共同研究の題目等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甲及び乙は、次の共同研究を実施するものとする。</a:t>
            </a:r>
            <a:endParaRPr lang="en-US" altLang="ja-JP" sz="2800" dirty="0"/>
          </a:p>
          <a:p>
            <a:pPr lvl="1"/>
            <a:r>
              <a:rPr lang="en-US" altLang="ja-JP" sz="2400" dirty="0"/>
              <a:t>(1) </a:t>
            </a:r>
            <a:r>
              <a:rPr lang="ja-JP" altLang="en-US" sz="2400" dirty="0"/>
              <a:t>研究題目 メタヒューリスティクス最適化手法の基礎アルゴリズム開発</a:t>
            </a:r>
            <a:endParaRPr lang="en-US" altLang="ja-JP" sz="2400" dirty="0"/>
          </a:p>
          <a:p>
            <a:pPr lvl="1"/>
            <a:r>
              <a:rPr lang="en-US" altLang="ja-JP" sz="2400" dirty="0"/>
              <a:t>(2) </a:t>
            </a:r>
            <a:r>
              <a:rPr lang="ja-JP" altLang="en-US" sz="2400" dirty="0"/>
              <a:t>研究目的及び内容 </a:t>
            </a:r>
            <a:r>
              <a:rPr lang="ja-JP" altLang="en-US" sz="2400" b="1" dirty="0">
                <a:solidFill>
                  <a:schemeClr val="accent4"/>
                </a:solidFill>
              </a:rPr>
              <a:t>非線形</a:t>
            </a:r>
            <a:r>
              <a:rPr lang="en-US" altLang="ja-JP" sz="2400" b="1" dirty="0">
                <a:solidFill>
                  <a:schemeClr val="accent4"/>
                </a:solidFill>
              </a:rPr>
              <a:t>/</a:t>
            </a:r>
            <a:r>
              <a:rPr lang="ja-JP" altLang="en-US" sz="2400" b="1" dirty="0">
                <a:solidFill>
                  <a:schemeClr val="accent4"/>
                </a:solidFill>
              </a:rPr>
              <a:t>動的</a:t>
            </a:r>
            <a:r>
              <a:rPr lang="en-US" altLang="ja-JP" sz="2400" b="1" dirty="0">
                <a:solidFill>
                  <a:schemeClr val="accent4"/>
                </a:solidFill>
              </a:rPr>
              <a:t>/</a:t>
            </a:r>
            <a:r>
              <a:rPr lang="ja-JP" altLang="en-US" sz="2400" b="1" dirty="0">
                <a:solidFill>
                  <a:schemeClr val="accent4"/>
                </a:solidFill>
              </a:rPr>
              <a:t>有制約対象に対する最適化手法の開発</a:t>
            </a:r>
            <a:endParaRPr lang="en-US" altLang="ja-JP" sz="2400" b="1" dirty="0">
              <a:solidFill>
                <a:schemeClr val="accent4"/>
              </a:solidFill>
            </a:endParaRPr>
          </a:p>
          <a:p>
            <a:pPr lvl="1"/>
            <a:r>
              <a:rPr lang="en-US" altLang="ja-JP" sz="2400" dirty="0"/>
              <a:t>(3) </a:t>
            </a:r>
            <a:r>
              <a:rPr lang="ja-JP" altLang="en-US" sz="2400" dirty="0"/>
              <a:t>研究分担（別表第</a:t>
            </a:r>
            <a:r>
              <a:rPr lang="en-US" altLang="ja-JP" sz="2400" dirty="0"/>
              <a:t>1</a:t>
            </a:r>
            <a:r>
              <a:rPr lang="ja-JP" altLang="en-US" sz="2400" dirty="0"/>
              <a:t>のとおり）</a:t>
            </a:r>
            <a:endParaRPr lang="en-US" altLang="ja-JP" sz="2400" dirty="0"/>
          </a:p>
          <a:p>
            <a:pPr lvl="1"/>
            <a:r>
              <a:rPr lang="en-US" altLang="ja-JP" sz="2400" dirty="0"/>
              <a:t>(4)</a:t>
            </a:r>
            <a:r>
              <a:rPr lang="ja-JP" altLang="en-US" sz="2400" dirty="0"/>
              <a:t> 研究スケジュール（別表第</a:t>
            </a:r>
            <a:r>
              <a:rPr lang="en-US" altLang="ja-JP" sz="2400" dirty="0"/>
              <a:t>4</a:t>
            </a:r>
            <a:r>
              <a:rPr lang="ja-JP" altLang="en-US" sz="2400" dirty="0"/>
              <a:t>のとおり）</a:t>
            </a:r>
            <a:endParaRPr lang="en-US" altLang="ja-JP" sz="2400" dirty="0"/>
          </a:p>
          <a:p>
            <a:pPr lvl="1"/>
            <a:r>
              <a:rPr lang="en-US" altLang="ja-JP" sz="2400" dirty="0"/>
              <a:t>(5) </a:t>
            </a:r>
            <a:r>
              <a:rPr lang="ja-JP" altLang="en-US" sz="2400" dirty="0"/>
              <a:t>研究実施場所　（略）</a:t>
            </a:r>
            <a:endParaRPr lang="en-US" altLang="ja-JP" sz="2400" dirty="0"/>
          </a:p>
          <a:p>
            <a:pPr lvl="1"/>
            <a:r>
              <a:rPr lang="en-US" altLang="ja-JP" sz="2400" dirty="0"/>
              <a:t>(6) </a:t>
            </a:r>
            <a:r>
              <a:rPr lang="ja-JP" altLang="en-US" sz="2400" dirty="0"/>
              <a:t>その他</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6" name="テキスト ボックス 5">
            <a:extLst>
              <a:ext uri="{FF2B5EF4-FFF2-40B4-BE49-F238E27FC236}">
                <a16:creationId xmlns:a16="http://schemas.microsoft.com/office/drawing/2014/main" id="{D1AF6794-8092-AED7-AC09-43B9BBF27F31}"/>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390873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5</a:t>
            </a:r>
            <a:r>
              <a:rPr lang="ja-JP" altLang="en-US" sz="2800" dirty="0"/>
              <a:t>条　実積報告書の作成</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b="0" dirty="0"/>
              <a:t>甲及び乙は、双方協力して、本共同研究の実施期間中に得られた研究成果について</a:t>
            </a:r>
            <a:r>
              <a:rPr lang="ja-JP" altLang="en-US" sz="2800" dirty="0">
                <a:solidFill>
                  <a:schemeClr val="accent4"/>
                </a:solidFill>
              </a:rPr>
              <a:t>実績報告書を</a:t>
            </a:r>
            <a:r>
              <a:rPr lang="ja-JP" altLang="en-US" sz="2800" b="0" dirty="0"/>
              <a:t>、本共同研究が完了した日の翌日から起算して</a:t>
            </a:r>
            <a:r>
              <a:rPr lang="en-US" altLang="ja-JP" sz="2800" b="0" dirty="0"/>
              <a:t>30</a:t>
            </a:r>
            <a:r>
              <a:rPr lang="ja-JP" altLang="en-US" sz="2800" b="0" dirty="0"/>
              <a:t>日</a:t>
            </a:r>
            <a:r>
              <a:rPr lang="ja-JP" altLang="en-US" b="0" dirty="0"/>
              <a:t>（</a:t>
            </a:r>
            <a:r>
              <a:rPr lang="en-US" altLang="ja-JP" dirty="0">
                <a:solidFill>
                  <a:schemeClr val="accent4"/>
                </a:solidFill>
              </a:rPr>
              <a:t>2024</a:t>
            </a:r>
            <a:r>
              <a:rPr lang="ja-JP" altLang="en-US" dirty="0">
                <a:solidFill>
                  <a:schemeClr val="accent4"/>
                </a:solidFill>
              </a:rPr>
              <a:t>年</a:t>
            </a:r>
            <a:r>
              <a:rPr lang="en-US" altLang="ja-JP" dirty="0">
                <a:solidFill>
                  <a:schemeClr val="accent4"/>
                </a:solidFill>
              </a:rPr>
              <a:t>4</a:t>
            </a:r>
            <a:r>
              <a:rPr lang="ja-JP" altLang="en-US" dirty="0">
                <a:solidFill>
                  <a:schemeClr val="accent4"/>
                </a:solidFill>
              </a:rPr>
              <a:t>月</a:t>
            </a:r>
            <a:r>
              <a:rPr lang="en-US" altLang="ja-JP" dirty="0">
                <a:solidFill>
                  <a:schemeClr val="accent4"/>
                </a:solidFill>
              </a:rPr>
              <a:t>30</a:t>
            </a:r>
            <a:r>
              <a:rPr lang="ja-JP" altLang="en-US" dirty="0">
                <a:solidFill>
                  <a:schemeClr val="accent4"/>
                </a:solidFill>
              </a:rPr>
              <a:t>日</a:t>
            </a:r>
            <a:r>
              <a:rPr lang="ja-JP" altLang="en-US" b="0" dirty="0"/>
              <a:t>）</a:t>
            </a:r>
            <a:r>
              <a:rPr lang="ja-JP" altLang="en-US" sz="2800" dirty="0">
                <a:solidFill>
                  <a:schemeClr val="accent4"/>
                </a:solidFill>
              </a:rPr>
              <a:t>以内にとりまとめる</a:t>
            </a:r>
            <a:r>
              <a:rPr lang="ja-JP" altLang="en-US" sz="2800" b="0" dirty="0"/>
              <a:t>ものとする。</a:t>
            </a:r>
            <a:endParaRPr lang="en-US" altLang="ja-JP" sz="2800" b="0" dirty="0"/>
          </a:p>
          <a:p>
            <a:r>
              <a:rPr lang="ja-JP" altLang="en-US" sz="2800" b="0" dirty="0"/>
              <a:t>なお、</a:t>
            </a:r>
            <a:r>
              <a:rPr lang="ja-JP" altLang="en-US" sz="2800" dirty="0">
                <a:solidFill>
                  <a:schemeClr val="accent4"/>
                </a:solidFill>
              </a:rPr>
              <a:t>実績報告書の著作権は、甲乙共有</a:t>
            </a:r>
            <a:r>
              <a:rPr lang="ja-JP" altLang="en-US" sz="2800" b="0" dirty="0"/>
              <a:t>とする。実績報告書の技術内容について、甲及び乙は、第</a:t>
            </a:r>
            <a:r>
              <a:rPr lang="en-US" altLang="ja-JP" sz="2800" b="0" dirty="0"/>
              <a:t>6</a:t>
            </a:r>
            <a:r>
              <a:rPr lang="ja-JP" altLang="en-US" sz="2800" b="0" dirty="0"/>
              <a:t>条、第</a:t>
            </a:r>
            <a:r>
              <a:rPr lang="en-US" altLang="ja-JP" sz="2800" b="0" dirty="0"/>
              <a:t>17</a:t>
            </a:r>
            <a:r>
              <a:rPr lang="ja-JP" altLang="en-US" sz="2800" b="0" dirty="0"/>
              <a:t>条、第</a:t>
            </a:r>
            <a:r>
              <a:rPr lang="en-US" altLang="ja-JP" sz="2800" b="0" dirty="0"/>
              <a:t>18</a:t>
            </a:r>
            <a:r>
              <a:rPr lang="ja-JP" altLang="en-US" sz="2800" b="0" dirty="0"/>
              <a:t>条の規定その他本契約の定め全てを厳守するものとする。</a:t>
            </a:r>
            <a:endParaRPr lang="en-US" altLang="ja-JP" sz="2800" b="0" dirty="0"/>
          </a:p>
          <a:p>
            <a:pPr lvl="1"/>
            <a:r>
              <a:rPr lang="ja-JP" altLang="en-US" sz="2400" dirty="0"/>
              <a:t>＜実績報告書の内容例＞</a:t>
            </a:r>
            <a:endParaRPr lang="en-US" altLang="ja-JP" sz="2400" dirty="0"/>
          </a:p>
          <a:p>
            <a:pPr lvl="1"/>
            <a:r>
              <a:rPr lang="en-US" altLang="ja-JP" sz="2400" dirty="0"/>
              <a:t>(1) </a:t>
            </a:r>
            <a:r>
              <a:rPr lang="ja-JP" altLang="en-US" sz="2400" dirty="0"/>
              <a:t>研究題目</a:t>
            </a:r>
            <a:endParaRPr lang="en-US" altLang="ja-JP" sz="2400" dirty="0"/>
          </a:p>
          <a:p>
            <a:pPr lvl="1"/>
            <a:r>
              <a:rPr lang="en-US" altLang="ja-JP" sz="2400" dirty="0"/>
              <a:t>(2) </a:t>
            </a:r>
            <a:r>
              <a:rPr lang="ja-JP" altLang="en-US" sz="2400" dirty="0"/>
              <a:t>研究成果の概要</a:t>
            </a:r>
            <a:endParaRPr lang="en-US" altLang="ja-JP" sz="2400" dirty="0"/>
          </a:p>
          <a:p>
            <a:pPr lvl="1"/>
            <a:r>
              <a:rPr lang="en-US" altLang="ja-JP" sz="2400" dirty="0"/>
              <a:t>(3) </a:t>
            </a:r>
            <a:r>
              <a:rPr lang="ja-JP" altLang="en-US" sz="2400" dirty="0"/>
              <a:t>研究成果の今後の活用方法</a:t>
            </a:r>
            <a:endParaRPr lang="en-US" altLang="ja-JP" sz="2400" dirty="0"/>
          </a:p>
          <a:p>
            <a:pPr lvl="1"/>
            <a:r>
              <a:rPr lang="en-US" altLang="ja-JP" sz="2400" dirty="0"/>
              <a:t>(4)</a:t>
            </a:r>
            <a:r>
              <a:rPr lang="ja-JP" altLang="en-US" sz="2400" dirty="0"/>
              <a:t> 研究経費等の支出実績</a:t>
            </a:r>
            <a:endParaRPr lang="en-US" altLang="ja-JP" sz="2400" dirty="0"/>
          </a:p>
        </p:txBody>
      </p:sp>
      <p:sp>
        <p:nvSpPr>
          <p:cNvPr id="4" name="吹き出し: 四角形 3">
            <a:extLst>
              <a:ext uri="{FF2B5EF4-FFF2-40B4-BE49-F238E27FC236}">
                <a16:creationId xmlns:a16="http://schemas.microsoft.com/office/drawing/2014/main" id="{C2F48596-DED2-026A-31C2-E3E416876299}"/>
              </a:ext>
            </a:extLst>
          </p:cNvPr>
          <p:cNvSpPr/>
          <p:nvPr/>
        </p:nvSpPr>
        <p:spPr>
          <a:xfrm>
            <a:off x="5791200" y="3705254"/>
            <a:ext cx="5893293" cy="518095"/>
          </a:xfrm>
          <a:prstGeom prst="wedgeRectCallout">
            <a:avLst>
              <a:gd name="adj1" fmla="val -31758"/>
              <a:gd name="adj2" fmla="val -105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本来は契約毎に作成する必要がありましたが、本資料および</a:t>
            </a:r>
            <a:r>
              <a:rPr kumimoji="1" lang="en-US" altLang="ja-JP" dirty="0">
                <a:solidFill>
                  <a:schemeClr val="tx1"/>
                </a:solidFill>
              </a:rPr>
              <a:t>Word</a:t>
            </a:r>
            <a:r>
              <a:rPr kumimoji="1" lang="ja-JP" altLang="en-US" dirty="0">
                <a:solidFill>
                  <a:schemeClr val="tx1"/>
                </a:solidFill>
              </a:rPr>
              <a:t>でまとめた資料がこれに該当するため、完遂済です。</a:t>
            </a:r>
          </a:p>
        </p:txBody>
      </p:sp>
      <p:sp>
        <p:nvSpPr>
          <p:cNvPr id="5" name="テキスト ボックス 4">
            <a:extLst>
              <a:ext uri="{FF2B5EF4-FFF2-40B4-BE49-F238E27FC236}">
                <a16:creationId xmlns:a16="http://schemas.microsoft.com/office/drawing/2014/main" id="{5692C336-DD9F-73FB-32DC-3379D52E40BF}"/>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6" name="テキスト ボックス 5">
            <a:extLst>
              <a:ext uri="{FF2B5EF4-FFF2-40B4-BE49-F238E27FC236}">
                <a16:creationId xmlns:a16="http://schemas.microsoft.com/office/drawing/2014/main" id="{FC22D21C-DC7B-B668-B874-FA56F606AAB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182146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6</a:t>
            </a:r>
            <a:r>
              <a:rPr lang="ja-JP" altLang="en-US" sz="2800" dirty="0"/>
              <a:t>条　ノウハウの指定</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b="0" dirty="0"/>
              <a:t>1. </a:t>
            </a:r>
            <a:r>
              <a:rPr lang="ja-JP" altLang="en-US" sz="2800" b="0" dirty="0"/>
              <a:t>甲及び乙は、</a:t>
            </a:r>
            <a:r>
              <a:rPr lang="ja-JP" altLang="en-US" sz="2800" dirty="0">
                <a:solidFill>
                  <a:schemeClr val="accent4"/>
                </a:solidFill>
              </a:rPr>
              <a:t>甲乙協議の上、ノウハウに該当するものについて、速やかに指定</a:t>
            </a:r>
            <a:r>
              <a:rPr lang="ja-JP" altLang="en-US" sz="2800" b="0" dirty="0"/>
              <a:t>し、これを</a:t>
            </a:r>
            <a:r>
              <a:rPr lang="ja-JP" altLang="en-US" sz="2800" dirty="0">
                <a:solidFill>
                  <a:schemeClr val="accent4"/>
                </a:solidFill>
              </a:rPr>
              <a:t>秘密として保持する</a:t>
            </a:r>
            <a:r>
              <a:rPr lang="ja-JP" altLang="en-US" sz="2800" b="0" dirty="0"/>
              <a:t>ものとする。</a:t>
            </a:r>
            <a:endParaRPr lang="en-US" altLang="ja-JP" sz="2800" b="0" dirty="0"/>
          </a:p>
          <a:p>
            <a:r>
              <a:rPr lang="en-US" altLang="ja-JP" sz="2800" b="0" dirty="0"/>
              <a:t>2. </a:t>
            </a:r>
            <a:r>
              <a:rPr lang="ja-JP" altLang="en-US" sz="2800" b="0" dirty="0"/>
              <a:t>ノウハウの指定に当たっては、</a:t>
            </a:r>
            <a:r>
              <a:rPr lang="ja-JP" altLang="en-US" sz="2800" dirty="0">
                <a:solidFill>
                  <a:schemeClr val="accent4"/>
                </a:solidFill>
              </a:rPr>
              <a:t>秘匿すべき期間を明示</a:t>
            </a:r>
            <a:r>
              <a:rPr lang="ja-JP" altLang="en-US" sz="2800" b="0" dirty="0"/>
              <a:t>するものとする。</a:t>
            </a:r>
            <a:endParaRPr lang="en-US" altLang="ja-JP" sz="2800" b="0" dirty="0"/>
          </a:p>
          <a:p>
            <a:r>
              <a:rPr lang="en-US" altLang="ja-JP" sz="2800" b="0" dirty="0"/>
              <a:t>3. </a:t>
            </a:r>
            <a:r>
              <a:rPr lang="ja-JP" altLang="en-US" sz="2800" b="0" dirty="0"/>
              <a:t>前項の</a:t>
            </a:r>
            <a:r>
              <a:rPr lang="ja-JP" altLang="en-US" sz="2800" dirty="0">
                <a:solidFill>
                  <a:schemeClr val="accent4"/>
                </a:solidFill>
              </a:rPr>
              <a:t>秘匿すべき期間は</a:t>
            </a:r>
            <a:r>
              <a:rPr lang="ja-JP" altLang="en-US" sz="2800" b="0" dirty="0"/>
              <a:t>、甲乙協議の上、決定するものとし、第</a:t>
            </a:r>
            <a:r>
              <a:rPr lang="en-US" altLang="ja-JP" sz="2800" b="0" dirty="0"/>
              <a:t>17</a:t>
            </a:r>
            <a:r>
              <a:rPr lang="ja-JP" altLang="en-US" sz="2800" b="0" dirty="0"/>
              <a:t>条第</a:t>
            </a:r>
            <a:r>
              <a:rPr lang="en-US" altLang="ja-JP" sz="2800" b="0" dirty="0"/>
              <a:t>3</a:t>
            </a:r>
            <a:r>
              <a:rPr lang="ja-JP" altLang="en-US" sz="2800" b="0" dirty="0"/>
              <a:t>項の規定にかかわらず、原則として、本共同研究が完了した日の翌日から起算して</a:t>
            </a:r>
            <a:r>
              <a:rPr lang="en-US" altLang="ja-JP" sz="2800" b="0" dirty="0"/>
              <a:t>3</a:t>
            </a:r>
            <a:r>
              <a:rPr lang="ja-JP" altLang="en-US" sz="2800" b="0" dirty="0"/>
              <a:t>年間とする</a:t>
            </a:r>
            <a:r>
              <a:rPr lang="ja-JP" altLang="en-US" b="0" dirty="0"/>
              <a:t>（</a:t>
            </a:r>
            <a:r>
              <a:rPr lang="en-US" altLang="ja-JP" dirty="0">
                <a:solidFill>
                  <a:schemeClr val="accent4"/>
                </a:solidFill>
              </a:rPr>
              <a:t>2027</a:t>
            </a:r>
            <a:r>
              <a:rPr lang="ja-JP" altLang="en-US" dirty="0">
                <a:solidFill>
                  <a:schemeClr val="accent4"/>
                </a:solidFill>
              </a:rPr>
              <a:t>年</a:t>
            </a:r>
            <a:r>
              <a:rPr lang="en-US" altLang="ja-JP" dirty="0">
                <a:solidFill>
                  <a:schemeClr val="accent4"/>
                </a:solidFill>
              </a:rPr>
              <a:t>3</a:t>
            </a:r>
            <a:r>
              <a:rPr lang="ja-JP" altLang="en-US" dirty="0">
                <a:solidFill>
                  <a:schemeClr val="accent4"/>
                </a:solidFill>
              </a:rPr>
              <a:t>月</a:t>
            </a:r>
            <a:r>
              <a:rPr lang="en-US" altLang="ja-JP" dirty="0">
                <a:solidFill>
                  <a:schemeClr val="accent4"/>
                </a:solidFill>
              </a:rPr>
              <a:t>31</a:t>
            </a:r>
            <a:r>
              <a:rPr lang="ja-JP" altLang="en-US" dirty="0">
                <a:solidFill>
                  <a:schemeClr val="accent4"/>
                </a:solidFill>
              </a:rPr>
              <a:t>日</a:t>
            </a:r>
            <a:r>
              <a:rPr lang="ja-JP" altLang="en-US" b="0" dirty="0"/>
              <a:t>）</a:t>
            </a:r>
            <a:r>
              <a:rPr lang="ja-JP" altLang="en-US" sz="2800" b="0" dirty="0"/>
              <a:t>。</a:t>
            </a:r>
            <a:endParaRPr lang="en-US" altLang="ja-JP" sz="2800" b="0" dirty="0"/>
          </a:p>
          <a:p>
            <a:r>
              <a:rPr lang="ja-JP" altLang="en-US" sz="2800" b="0" dirty="0"/>
              <a:t>ただし、指定後においては必要があるときは、甲乙協議の上、秘匿すべき期間を延長し、又は短縮することができる。</a:t>
            </a:r>
            <a:endParaRPr lang="en-US" altLang="ja-JP" sz="2800" b="0" dirty="0"/>
          </a:p>
        </p:txBody>
      </p:sp>
      <p:sp>
        <p:nvSpPr>
          <p:cNvPr id="4" name="テキスト ボックス 3">
            <a:extLst>
              <a:ext uri="{FF2B5EF4-FFF2-40B4-BE49-F238E27FC236}">
                <a16:creationId xmlns:a16="http://schemas.microsoft.com/office/drawing/2014/main" id="{993DAE71-F917-BF78-4A24-1B78E2C04347}"/>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5" name="吹き出し: 四角形 4">
            <a:extLst>
              <a:ext uri="{FF2B5EF4-FFF2-40B4-BE49-F238E27FC236}">
                <a16:creationId xmlns:a16="http://schemas.microsoft.com/office/drawing/2014/main" id="{BABD9551-5F4B-78E8-8699-3D5A7D8FCC82}"/>
              </a:ext>
            </a:extLst>
          </p:cNvPr>
          <p:cNvSpPr/>
          <p:nvPr/>
        </p:nvSpPr>
        <p:spPr>
          <a:xfrm>
            <a:off x="5715001" y="148865"/>
            <a:ext cx="4038599" cy="518095"/>
          </a:xfrm>
          <a:prstGeom prst="wedgeRectCallout">
            <a:avLst>
              <a:gd name="adj1" fmla="val -22869"/>
              <a:gd name="adj2" fmla="val 100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明文化するようなノウハウは発生しなかったため、適用されません。</a:t>
            </a:r>
          </a:p>
        </p:txBody>
      </p:sp>
      <p:sp>
        <p:nvSpPr>
          <p:cNvPr id="6" name="テキスト ボックス 5">
            <a:extLst>
              <a:ext uri="{FF2B5EF4-FFF2-40B4-BE49-F238E27FC236}">
                <a16:creationId xmlns:a16="http://schemas.microsoft.com/office/drawing/2014/main" id="{798D1AAF-5197-D575-3A36-B9DA45EA17C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498313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14</a:t>
            </a:r>
            <a:r>
              <a:rPr lang="ja-JP" altLang="en-US" sz="2800" dirty="0"/>
              <a:t>条　知的財産権の出願等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甲及び乙は、本共同研究の実施に伴い第</a:t>
            </a:r>
            <a:r>
              <a:rPr lang="en-US" altLang="ja-JP" sz="2000" b="0" dirty="0"/>
              <a:t>5</a:t>
            </a:r>
            <a:r>
              <a:rPr lang="ja-JP" altLang="en-US" sz="2000" b="0" dirty="0"/>
              <a:t>条の</a:t>
            </a:r>
            <a:r>
              <a:rPr lang="ja-JP" altLang="en-US" sz="2000" dirty="0">
                <a:solidFill>
                  <a:schemeClr val="accent4"/>
                </a:solidFill>
              </a:rPr>
              <a:t>実績報告書の完成前に発明等が生じた場合</a:t>
            </a:r>
            <a:r>
              <a:rPr lang="ja-JP" altLang="en-US" sz="2000" b="0" dirty="0"/>
              <a:t>には、速やかに</a:t>
            </a:r>
            <a:r>
              <a:rPr lang="ja-JP" altLang="en-US" sz="2000" dirty="0">
                <a:solidFill>
                  <a:schemeClr val="accent4"/>
                </a:solidFill>
              </a:rPr>
              <a:t>相互に通知</a:t>
            </a:r>
            <a:r>
              <a:rPr lang="ja-JP" altLang="en-US" sz="2000" b="0" dirty="0"/>
              <a:t>しなければならない。</a:t>
            </a:r>
            <a:endParaRPr lang="en-US" altLang="ja-JP" sz="2000" b="0" dirty="0"/>
          </a:p>
          <a:p>
            <a:r>
              <a:rPr lang="en-US" altLang="ja-JP" sz="2000" b="0" dirty="0"/>
              <a:t>2. </a:t>
            </a:r>
            <a:r>
              <a:rPr lang="ja-JP" altLang="en-US" sz="2000" b="0" dirty="0"/>
              <a:t>本共同研究の実施により得られる</a:t>
            </a:r>
            <a:r>
              <a:rPr lang="ja-JP" altLang="en-US" sz="2000" dirty="0">
                <a:solidFill>
                  <a:schemeClr val="accent4"/>
                </a:solidFill>
              </a:rPr>
              <a:t>発明等は、原則として甲と乙の共有</a:t>
            </a:r>
            <a:r>
              <a:rPr lang="ja-JP" altLang="en-US" sz="2000" b="0" dirty="0"/>
              <a:t>とする。ただし、甲又は乙の貢献度に応じて、甲乙間で当該共同研究による成果の帰属とその持分を別途定めることは妨げない。</a:t>
            </a:r>
            <a:endParaRPr lang="en-US" altLang="ja-JP" sz="2000" b="0" dirty="0"/>
          </a:p>
          <a:p>
            <a:r>
              <a:rPr lang="en-US" altLang="ja-JP" sz="2000" b="0" dirty="0"/>
              <a:t>3. </a:t>
            </a:r>
            <a:r>
              <a:rPr lang="ja-JP" altLang="en-US" sz="2000" b="0" dirty="0"/>
              <a:t>前項の規定に従い本共同研究の結果生じた発明等が甲乙間の共有となった場合において、</a:t>
            </a:r>
            <a:r>
              <a:rPr lang="ja-JP" altLang="en-US" sz="2000" dirty="0">
                <a:solidFill>
                  <a:schemeClr val="accent4"/>
                </a:solidFill>
              </a:rPr>
              <a:t>当該発明等に係る出願等を行おうとするとき</a:t>
            </a:r>
            <a:r>
              <a:rPr lang="ja-JP" altLang="en-US" sz="2000" b="0" dirty="0"/>
              <a:t>は、当該</a:t>
            </a:r>
            <a:r>
              <a:rPr lang="ja-JP" altLang="en-US" sz="2000" dirty="0">
                <a:solidFill>
                  <a:schemeClr val="accent4"/>
                </a:solidFill>
              </a:rPr>
              <a:t>知的財産権</a:t>
            </a:r>
            <a:r>
              <a:rPr lang="ja-JP" altLang="en-US" sz="2000" b="0" dirty="0"/>
              <a:t>（以下「共有に係る知的財産権」という）に係る甲及び乙の</a:t>
            </a:r>
            <a:r>
              <a:rPr lang="ja-JP" altLang="en-US" sz="2000" dirty="0">
                <a:solidFill>
                  <a:schemeClr val="accent4"/>
                </a:solidFill>
              </a:rPr>
              <a:t>持分を協議して定めた</a:t>
            </a:r>
            <a:r>
              <a:rPr lang="ja-JP" altLang="en-US" sz="2000" b="0" dirty="0"/>
              <a:t>上で、別途締結する共同出願契約にしたがって</a:t>
            </a:r>
            <a:r>
              <a:rPr lang="ja-JP" altLang="en-US" sz="2000" dirty="0">
                <a:solidFill>
                  <a:schemeClr val="accent4"/>
                </a:solidFill>
              </a:rPr>
              <a:t>共同して出願</a:t>
            </a:r>
            <a:r>
              <a:rPr lang="ja-JP" altLang="en-US" sz="2000" b="0" dirty="0"/>
              <a:t>等を行うものとする。ただし、甲又は乙が当該知的財産権を相手方から承継した場合は、当該甲又は乙は当該知的財産権を以後自己の単独財産権に係る知的財産権として取扱うものとする。</a:t>
            </a:r>
            <a:endParaRPr lang="en-US" altLang="ja-JP" sz="2000" b="0" dirty="0"/>
          </a:p>
          <a:p>
            <a:r>
              <a:rPr lang="en-US" altLang="ja-JP" sz="2000" b="0" dirty="0"/>
              <a:t>4.</a:t>
            </a:r>
            <a:r>
              <a:rPr lang="ja-JP" altLang="en-US" sz="2000" b="0" dirty="0"/>
              <a:t> 第</a:t>
            </a:r>
            <a:r>
              <a:rPr lang="en-US" altLang="ja-JP" sz="2000" b="0" dirty="0"/>
              <a:t>2</a:t>
            </a:r>
            <a:r>
              <a:rPr lang="ja-JP" altLang="en-US" sz="2000" b="0" dirty="0"/>
              <a:t>項のただし書き及び第</a:t>
            </a:r>
            <a:r>
              <a:rPr lang="en-US" altLang="ja-JP" sz="2000" b="0" dirty="0"/>
              <a:t>3</a:t>
            </a:r>
            <a:r>
              <a:rPr lang="ja-JP" altLang="en-US" sz="2000" b="0" dirty="0"/>
              <a:t>項のただし書きの規定に従い本共同研究の結果生じた</a:t>
            </a:r>
            <a:r>
              <a:rPr lang="ja-JP" altLang="en-US" sz="2000" dirty="0">
                <a:solidFill>
                  <a:schemeClr val="accent4"/>
                </a:solidFill>
              </a:rPr>
              <a:t>発明等が</a:t>
            </a:r>
            <a:r>
              <a:rPr lang="ja-JP" altLang="en-US" sz="2000" b="0" dirty="0"/>
              <a:t>甲又は乙の</a:t>
            </a:r>
            <a:r>
              <a:rPr lang="ja-JP" altLang="en-US" sz="2000" dirty="0">
                <a:solidFill>
                  <a:schemeClr val="accent4"/>
                </a:solidFill>
              </a:rPr>
              <a:t>単独所有となった場合</a:t>
            </a:r>
            <a:r>
              <a:rPr lang="ja-JP" altLang="en-US" sz="2000" b="0" dirty="0"/>
              <a:t>、当該知的財産権（以下「単独所有に係る知的財産権」という）は、当該</a:t>
            </a:r>
            <a:r>
              <a:rPr lang="ja-JP" altLang="en-US" sz="2000" dirty="0">
                <a:solidFill>
                  <a:schemeClr val="accent4"/>
                </a:solidFill>
              </a:rPr>
              <a:t>単独所有する者が出願等手続及び権利保全を自らの裁量において行う</a:t>
            </a:r>
            <a:r>
              <a:rPr lang="ja-JP" altLang="en-US" sz="2000" b="0" dirty="0"/>
              <a:t>ことができるものとするが、当該発明等に係る出願等手続の前にあらかじめ</a:t>
            </a:r>
            <a:r>
              <a:rPr lang="ja-JP" altLang="en-US" sz="2000" dirty="0">
                <a:solidFill>
                  <a:schemeClr val="accent4"/>
                </a:solidFill>
              </a:rPr>
              <a:t>相手方の承認を得る</a:t>
            </a:r>
            <a:r>
              <a:rPr lang="ja-JP" altLang="en-US" sz="2000" b="0" dirty="0"/>
              <a:t>ものとする。この場合、出願等手続及び権利保全に要する費用は、出願等を行おうとする者が負担するものとする。</a:t>
            </a:r>
            <a:endParaRPr lang="en-US" altLang="ja-JP" sz="2000" b="0" dirty="0"/>
          </a:p>
        </p:txBody>
      </p:sp>
      <p:sp>
        <p:nvSpPr>
          <p:cNvPr id="4" name="テキスト ボックス 3">
            <a:extLst>
              <a:ext uri="{FF2B5EF4-FFF2-40B4-BE49-F238E27FC236}">
                <a16:creationId xmlns:a16="http://schemas.microsoft.com/office/drawing/2014/main" id="{AC85993D-B10E-0426-D599-80AA396528C4}"/>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5" name="吹き出し: 四角形 4">
            <a:extLst>
              <a:ext uri="{FF2B5EF4-FFF2-40B4-BE49-F238E27FC236}">
                <a16:creationId xmlns:a16="http://schemas.microsoft.com/office/drawing/2014/main" id="{4044529F-94F2-A32F-5909-C040EA98636F}"/>
              </a:ext>
            </a:extLst>
          </p:cNvPr>
          <p:cNvSpPr/>
          <p:nvPr/>
        </p:nvSpPr>
        <p:spPr>
          <a:xfrm>
            <a:off x="6473669" y="144181"/>
            <a:ext cx="4165756" cy="608451"/>
          </a:xfrm>
          <a:prstGeom prst="wedgeRectCallout">
            <a:avLst>
              <a:gd name="adj1" fmla="val 26434"/>
              <a:gd name="adj2" fmla="val 993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出願を前提とするような発明は生じていないため、適用されません。</a:t>
            </a:r>
          </a:p>
        </p:txBody>
      </p:sp>
      <p:sp>
        <p:nvSpPr>
          <p:cNvPr id="6" name="テキスト ボックス 5">
            <a:extLst>
              <a:ext uri="{FF2B5EF4-FFF2-40B4-BE49-F238E27FC236}">
                <a16:creationId xmlns:a16="http://schemas.microsoft.com/office/drawing/2014/main" id="{3CB1A1A6-4DEA-8852-E3A9-BA2177D5CF8F}"/>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3746961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17</a:t>
            </a:r>
            <a:r>
              <a:rPr lang="ja-JP" altLang="en-US" sz="2800" dirty="0"/>
              <a:t>条　秘密の保持</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甲及び乙は、本共同研究の実施にあたり、相手方より</a:t>
            </a:r>
            <a:r>
              <a:rPr lang="ja-JP" altLang="en-US" sz="2000" dirty="0">
                <a:solidFill>
                  <a:schemeClr val="accent4"/>
                </a:solidFill>
              </a:rPr>
              <a:t>秘密である旨の表示を付して開示された資料</a:t>
            </a:r>
            <a:r>
              <a:rPr lang="ja-JP" altLang="en-US" sz="2000" b="0" dirty="0"/>
              <a:t>（書面、電子媒体等）又は口頭で開示された後</a:t>
            </a:r>
            <a:r>
              <a:rPr lang="en-US" altLang="ja-JP" sz="2000" b="0" dirty="0"/>
              <a:t>30</a:t>
            </a:r>
            <a:r>
              <a:rPr lang="ja-JP" altLang="en-US" sz="2000" b="0" dirty="0"/>
              <a:t>日以内に当該相手方より秘密である旨が文書にて確認された情報（以下、「本秘密情報」という）について</a:t>
            </a:r>
            <a:r>
              <a:rPr lang="ja-JP" altLang="en-US" sz="2000" dirty="0">
                <a:solidFill>
                  <a:schemeClr val="accent4"/>
                </a:solidFill>
              </a:rPr>
              <a:t>秘密を保持する</a:t>
            </a:r>
            <a:r>
              <a:rPr lang="ja-JP" altLang="en-US" sz="2000" b="0" dirty="0"/>
              <a:t>ものとし、本契約の履行に必要な研究担当者、自己の役員及び知る必要のある最低限の従業員（以下、「</a:t>
            </a:r>
            <a:r>
              <a:rPr lang="ja-JP" altLang="en-US" sz="2000" dirty="0">
                <a:solidFill>
                  <a:schemeClr val="accent4"/>
                </a:solidFill>
              </a:rPr>
              <a:t>研究担当者等</a:t>
            </a:r>
            <a:r>
              <a:rPr lang="ja-JP" altLang="en-US" sz="2000" b="0" dirty="0"/>
              <a:t>」という）</a:t>
            </a:r>
            <a:r>
              <a:rPr lang="ja-JP" altLang="en-US" sz="2000" dirty="0">
                <a:solidFill>
                  <a:schemeClr val="accent4"/>
                </a:solidFill>
              </a:rPr>
              <a:t>以外に開示してはならない</a:t>
            </a:r>
            <a:r>
              <a:rPr lang="ja-JP" altLang="en-US" sz="2000" b="0" dirty="0"/>
              <a:t>。また、甲及び乙は、相手方より開示を受けた</a:t>
            </a:r>
            <a:r>
              <a:rPr lang="ja-JP" altLang="en-US" sz="2000" dirty="0">
                <a:solidFill>
                  <a:schemeClr val="accent4"/>
                </a:solidFill>
              </a:rPr>
              <a:t>本秘密情報について、研究担当者等がその所属を離れた後も含め保持する義務を、当該研究担当者等に負わせる</a:t>
            </a:r>
            <a:r>
              <a:rPr lang="ja-JP" altLang="en-US" sz="2000" b="0" dirty="0"/>
              <a:t>ものとする。ただし、次のいずれかに該当する情報については、この限りではない。</a:t>
            </a:r>
            <a:endParaRPr lang="en-US" altLang="ja-JP" sz="2000" b="0" dirty="0"/>
          </a:p>
          <a:p>
            <a:pPr lvl="1">
              <a:spcBef>
                <a:spcPts val="0"/>
              </a:spcBef>
            </a:pPr>
            <a:r>
              <a:rPr lang="ja-JP" altLang="en-US" sz="1600" b="0" dirty="0"/>
              <a:t>一　開示を受け又は知得した際、既に自己が保有していたことを証明できる情報</a:t>
            </a:r>
            <a:endParaRPr lang="en-US" altLang="ja-JP" sz="1600" b="0" dirty="0"/>
          </a:p>
          <a:p>
            <a:pPr lvl="1">
              <a:spcBef>
                <a:spcPts val="0"/>
              </a:spcBef>
            </a:pPr>
            <a:r>
              <a:rPr lang="ja-JP" altLang="en-US" sz="1600" dirty="0"/>
              <a:t>二　開示を</a:t>
            </a:r>
            <a:r>
              <a:rPr lang="ja-JP" altLang="en-US" sz="1600" b="0" dirty="0"/>
              <a:t>受け又は知得した際、既に公知となっている情報</a:t>
            </a:r>
            <a:endParaRPr lang="en-US" altLang="ja-JP" sz="1600" b="0" dirty="0"/>
          </a:p>
          <a:p>
            <a:pPr lvl="1">
              <a:spcBef>
                <a:spcPts val="0"/>
              </a:spcBef>
            </a:pPr>
            <a:r>
              <a:rPr lang="ja-JP" altLang="en-US" sz="1600" b="0" dirty="0"/>
              <a:t>三　</a:t>
            </a:r>
            <a:r>
              <a:rPr lang="ja-JP" altLang="en-US" sz="1600" dirty="0"/>
              <a:t>開示を</a:t>
            </a:r>
            <a:r>
              <a:rPr lang="ja-JP" altLang="en-US" sz="1600" b="0" dirty="0"/>
              <a:t>受け又は知得した際、自己の責めによらずに公知となった情報</a:t>
            </a:r>
            <a:endParaRPr lang="en-US" altLang="ja-JP" sz="1600" b="0" dirty="0"/>
          </a:p>
          <a:p>
            <a:pPr lvl="1">
              <a:spcBef>
                <a:spcPts val="0"/>
              </a:spcBef>
            </a:pPr>
            <a:r>
              <a:rPr lang="ja-JP" altLang="en-US" sz="1600" b="0" dirty="0"/>
              <a:t>四　正当な権限を有する第三者から適法に取得した</a:t>
            </a:r>
            <a:r>
              <a:rPr lang="ja-JP" altLang="en-US" sz="1600" dirty="0"/>
              <a:t>ことを証明できる情報</a:t>
            </a:r>
            <a:endParaRPr lang="en-US" altLang="ja-JP" sz="1600" b="0" dirty="0"/>
          </a:p>
          <a:p>
            <a:pPr lvl="1">
              <a:spcBef>
                <a:spcPts val="0"/>
              </a:spcBef>
            </a:pPr>
            <a:r>
              <a:rPr lang="ja-JP" altLang="en-US" sz="1600" dirty="0"/>
              <a:t>五　相手方から開示された情報によることなく独自に開発又は取得していたことを証明できる情報</a:t>
            </a:r>
            <a:endParaRPr lang="en-US" altLang="ja-JP" sz="1600" dirty="0"/>
          </a:p>
          <a:p>
            <a:pPr lvl="1">
              <a:spcBef>
                <a:spcPts val="0"/>
              </a:spcBef>
            </a:pPr>
            <a:r>
              <a:rPr lang="ja-JP" altLang="en-US" sz="1600" b="0" dirty="0"/>
              <a:t>六　書面により事前に相手方の同意を得た情報</a:t>
            </a:r>
            <a:endParaRPr lang="en-US" altLang="ja-JP" sz="1600" b="0" dirty="0"/>
          </a:p>
          <a:p>
            <a:r>
              <a:rPr lang="en-US" altLang="ja-JP" sz="2000" b="0" dirty="0"/>
              <a:t>2. </a:t>
            </a:r>
            <a:r>
              <a:rPr lang="ja-JP" altLang="en-US" sz="2000" b="0" dirty="0"/>
              <a:t>甲及び乙は、相手方より開示若しくは提供を受けた</a:t>
            </a:r>
            <a:r>
              <a:rPr lang="ja-JP" altLang="en-US" sz="2000" dirty="0">
                <a:solidFill>
                  <a:schemeClr val="accent4"/>
                </a:solidFill>
              </a:rPr>
              <a:t>本秘密情報を、本共同研究以外の目的に使用してはならない</a:t>
            </a:r>
            <a:r>
              <a:rPr lang="ja-JP" altLang="en-US" sz="2000" b="0" dirty="0"/>
              <a:t>。ただし、書面により事前に相手方の同意を得た場合はこの限りではない。</a:t>
            </a:r>
            <a:endParaRPr lang="en-US" altLang="ja-JP" sz="2000" b="0" dirty="0"/>
          </a:p>
          <a:p>
            <a:r>
              <a:rPr lang="en-US" altLang="ja-JP" sz="2000" b="0" dirty="0"/>
              <a:t>3. </a:t>
            </a:r>
            <a:r>
              <a:rPr lang="ja-JP" altLang="en-US" sz="2000" b="0" dirty="0"/>
              <a:t>前</a:t>
            </a:r>
            <a:r>
              <a:rPr lang="en-US" altLang="ja-JP" sz="2000" b="0" dirty="0"/>
              <a:t>2</a:t>
            </a:r>
            <a:r>
              <a:rPr lang="ja-JP" altLang="en-US" sz="2000" b="0" dirty="0"/>
              <a:t>項の</a:t>
            </a:r>
            <a:r>
              <a:rPr lang="ja-JP" altLang="en-US" sz="2000" dirty="0">
                <a:solidFill>
                  <a:schemeClr val="accent4"/>
                </a:solidFill>
              </a:rPr>
              <a:t>有効期間は</a:t>
            </a:r>
            <a:r>
              <a:rPr lang="ja-JP" altLang="en-US" sz="2000" b="0" dirty="0"/>
              <a:t>、第</a:t>
            </a:r>
            <a:r>
              <a:rPr lang="en-US" altLang="ja-JP" sz="2000" b="0" dirty="0"/>
              <a:t>3</a:t>
            </a:r>
            <a:r>
              <a:rPr lang="ja-JP" altLang="en-US" sz="2000" b="0" dirty="0"/>
              <a:t>条の本共同研究を開始した日から研究が完了した日の翌日又は本共同研究を中止した日の翌日から起算して</a:t>
            </a:r>
            <a:r>
              <a:rPr lang="en-US" altLang="ja-JP" sz="2000" b="0" dirty="0"/>
              <a:t>3</a:t>
            </a:r>
            <a:r>
              <a:rPr lang="ja-JP" altLang="en-US" sz="2000" b="0" dirty="0"/>
              <a:t>年間（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）とする。ただし、甲乙協議の上、この期間を延長し、又は短縮することができるものとする。</a:t>
            </a:r>
            <a:endParaRPr lang="en-US" altLang="ja-JP" sz="2000" b="0" dirty="0"/>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6" name="吹き出し: 四角形 5">
            <a:extLst>
              <a:ext uri="{FF2B5EF4-FFF2-40B4-BE49-F238E27FC236}">
                <a16:creationId xmlns:a16="http://schemas.microsoft.com/office/drawing/2014/main" id="{570527AD-7452-0D37-B01D-C93B8BF28F4D}"/>
              </a:ext>
            </a:extLst>
          </p:cNvPr>
          <p:cNvSpPr/>
          <p:nvPr/>
        </p:nvSpPr>
        <p:spPr>
          <a:xfrm>
            <a:off x="6217117" y="134656"/>
            <a:ext cx="4121621" cy="608451"/>
          </a:xfrm>
          <a:prstGeom prst="wedgeRectCallout">
            <a:avLst>
              <a:gd name="adj1" fmla="val 27489"/>
              <a:gd name="adj2" fmla="val 930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資料の</a:t>
            </a:r>
            <a:r>
              <a:rPr kumimoji="1" lang="en-US" altLang="ja-JP" dirty="0">
                <a:solidFill>
                  <a:schemeClr val="tx1"/>
                </a:solidFill>
              </a:rPr>
              <a:t>Confidential</a:t>
            </a:r>
            <a:r>
              <a:rPr kumimoji="1" lang="ja-JP" altLang="en-US" dirty="0">
                <a:solidFill>
                  <a:schemeClr val="tx1"/>
                </a:solidFill>
              </a:rPr>
              <a:t>と書いてあるスライドはこれに該当します。</a:t>
            </a:r>
          </a:p>
        </p:txBody>
      </p:sp>
      <p:sp>
        <p:nvSpPr>
          <p:cNvPr id="7" name="テキスト ボックス 6">
            <a:extLst>
              <a:ext uri="{FF2B5EF4-FFF2-40B4-BE49-F238E27FC236}">
                <a16:creationId xmlns:a16="http://schemas.microsoft.com/office/drawing/2014/main" id="{E83978BD-79E0-C351-9D22-AB1C5911D2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901148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18</a:t>
            </a:r>
            <a:r>
              <a:rPr lang="ja-JP" altLang="en-US" sz="2800" dirty="0"/>
              <a:t>条　研究成果の取り扱い</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甲及び乙は、本共同研究が完了した日の翌日から起算して</a:t>
            </a:r>
            <a:r>
              <a:rPr lang="en-US" altLang="ja-JP" sz="2000" b="0" dirty="0"/>
              <a:t>3</a:t>
            </a:r>
            <a:r>
              <a:rPr lang="ja-JP" altLang="en-US" sz="2000" b="0" dirty="0"/>
              <a:t>か月以降（</a:t>
            </a:r>
            <a:r>
              <a:rPr lang="en-US" altLang="ja-JP" sz="2000" dirty="0">
                <a:solidFill>
                  <a:schemeClr val="accent4"/>
                </a:solidFill>
              </a:rPr>
              <a:t>2024</a:t>
            </a:r>
            <a:r>
              <a:rPr lang="ja-JP" altLang="en-US" sz="2000" dirty="0">
                <a:solidFill>
                  <a:schemeClr val="accent4"/>
                </a:solidFill>
              </a:rPr>
              <a:t>年</a:t>
            </a:r>
            <a:r>
              <a:rPr lang="en-US" altLang="ja-JP" sz="2000" dirty="0">
                <a:solidFill>
                  <a:schemeClr val="accent4"/>
                </a:solidFill>
              </a:rPr>
              <a:t>6</a:t>
            </a:r>
            <a:r>
              <a:rPr lang="ja-JP" altLang="en-US" sz="2000" dirty="0">
                <a:solidFill>
                  <a:schemeClr val="accent4"/>
                </a:solidFill>
              </a:rPr>
              <a:t>月</a:t>
            </a:r>
            <a:r>
              <a:rPr lang="en-US" altLang="ja-JP" sz="2000" dirty="0">
                <a:solidFill>
                  <a:schemeClr val="accent4"/>
                </a:solidFill>
              </a:rPr>
              <a:t>1</a:t>
            </a:r>
            <a:r>
              <a:rPr lang="ja-JP" altLang="en-US" sz="2000" dirty="0">
                <a:solidFill>
                  <a:schemeClr val="accent4"/>
                </a:solidFill>
              </a:rPr>
              <a:t>日以降</a:t>
            </a:r>
            <a:r>
              <a:rPr lang="ja-JP" altLang="en-US" sz="2000" b="0" dirty="0"/>
              <a:t>）、本共同研究によって得られた研究成果について、第</a:t>
            </a:r>
            <a:r>
              <a:rPr lang="en-US" altLang="ja-JP" sz="2000" b="0" dirty="0"/>
              <a:t>6</a:t>
            </a:r>
            <a:r>
              <a:rPr lang="ja-JP" altLang="en-US" sz="2000" b="0" dirty="0"/>
              <a:t>条及び第</a:t>
            </a:r>
            <a:r>
              <a:rPr lang="en-US" altLang="ja-JP" sz="2000" b="0" dirty="0"/>
              <a:t>17</a:t>
            </a:r>
            <a:r>
              <a:rPr lang="ja-JP" altLang="en-US" sz="2000" b="0" dirty="0"/>
              <a:t>条で規定する秘密保持の義務を順守した上で開示、発表若しくは公開すること（以下「</a:t>
            </a:r>
            <a:r>
              <a:rPr lang="ja-JP" altLang="en-US" sz="2000" dirty="0">
                <a:solidFill>
                  <a:schemeClr val="accent4"/>
                </a:solidFill>
              </a:rPr>
              <a:t>研究成果等の公表</a:t>
            </a:r>
            <a:r>
              <a:rPr lang="ja-JP" altLang="en-US" sz="2000" b="0" dirty="0"/>
              <a:t>」という）</a:t>
            </a:r>
            <a:r>
              <a:rPr lang="ja-JP" altLang="en-US" sz="2000" dirty="0">
                <a:solidFill>
                  <a:schemeClr val="accent4"/>
                </a:solidFill>
              </a:rPr>
              <a:t>ができるものとする</a:t>
            </a:r>
            <a:r>
              <a:rPr lang="ja-JP" altLang="en-US" sz="2000" b="0" dirty="0"/>
              <a:t>。ただし、研究成果の公表という大学の社会的使命を踏まえ、相手方の同意を得た場合には、公表時期を早めることができるものとする。</a:t>
            </a:r>
            <a:endParaRPr lang="en-US" altLang="ja-JP" sz="2000" b="0" dirty="0"/>
          </a:p>
          <a:p>
            <a:r>
              <a:rPr lang="en-US" altLang="ja-JP" sz="2000" b="0" dirty="0"/>
              <a:t>2. </a:t>
            </a:r>
            <a:r>
              <a:rPr lang="ja-JP" altLang="en-US" sz="2000" dirty="0">
                <a:solidFill>
                  <a:schemeClr val="accent1"/>
                </a:solidFill>
              </a:rPr>
              <a:t>前項の場合</a:t>
            </a:r>
            <a:r>
              <a:rPr lang="ja-JP" altLang="en-US" sz="2000" b="0" dirty="0"/>
              <a:t>、公表を希望する甲及び乙（以下「</a:t>
            </a:r>
            <a:r>
              <a:rPr lang="ja-JP" altLang="en-US" sz="2000" dirty="0">
                <a:solidFill>
                  <a:schemeClr val="accent4"/>
                </a:solidFill>
              </a:rPr>
              <a:t>公表希望当事者</a:t>
            </a:r>
            <a:r>
              <a:rPr lang="ja-JP" altLang="en-US" sz="2000" b="0" dirty="0"/>
              <a:t>」という）</a:t>
            </a:r>
            <a:r>
              <a:rPr lang="ja-JP" altLang="en-US" sz="2000" dirty="0">
                <a:solidFill>
                  <a:schemeClr val="accent4"/>
                </a:solidFill>
              </a:rPr>
              <a:t>は</a:t>
            </a:r>
            <a:r>
              <a:rPr lang="ja-JP" altLang="en-US" sz="2000" b="0" dirty="0"/>
              <a:t>、研究成果の公表等を行おうとする日の</a:t>
            </a:r>
            <a:r>
              <a:rPr lang="en-US" altLang="ja-JP" sz="2000" dirty="0">
                <a:solidFill>
                  <a:schemeClr val="accent4"/>
                </a:solidFill>
              </a:rPr>
              <a:t>30</a:t>
            </a:r>
            <a:r>
              <a:rPr lang="ja-JP" altLang="en-US" sz="2000" dirty="0">
                <a:solidFill>
                  <a:schemeClr val="accent4"/>
                </a:solidFill>
              </a:rPr>
              <a:t>日前までにその内容を書面にて相手方に通知</a:t>
            </a:r>
            <a:r>
              <a:rPr lang="ja-JP" altLang="en-US" sz="2000" b="0" dirty="0"/>
              <a:t>しなければならない。また、公表希望当事者は、事前の書面による了解を得た上で、その内容が本共同研究の結果得られたものであることを明示することができる。</a:t>
            </a:r>
            <a:endParaRPr lang="en-US" altLang="ja-JP" sz="2000" b="0" dirty="0"/>
          </a:p>
          <a:p>
            <a:r>
              <a:rPr lang="en-US" altLang="ja-JP" sz="2000" b="0" dirty="0"/>
              <a:t>3. </a:t>
            </a:r>
            <a:r>
              <a:rPr lang="ja-JP" altLang="en-US" sz="2000" dirty="0">
                <a:solidFill>
                  <a:schemeClr val="accent4"/>
                </a:solidFill>
              </a:rPr>
              <a:t>通知を受けた相手方は</a:t>
            </a:r>
            <a:r>
              <a:rPr lang="ja-JP" altLang="en-US" sz="2000" b="0" dirty="0"/>
              <a:t>、前項の通知の内容に、</a:t>
            </a:r>
            <a:r>
              <a:rPr lang="ja-JP" altLang="en-US" sz="2000" dirty="0">
                <a:solidFill>
                  <a:schemeClr val="accent4"/>
                </a:solidFill>
              </a:rPr>
              <a:t>研究成果の公表等が将来期待される利益を侵害する恐れがあると判断されるとき</a:t>
            </a:r>
            <a:r>
              <a:rPr lang="ja-JP" altLang="en-US" sz="2000" b="0" dirty="0"/>
              <a:t>は当該通知受理後</a:t>
            </a:r>
            <a:r>
              <a:rPr lang="en-US" altLang="ja-JP" sz="2000" dirty="0">
                <a:solidFill>
                  <a:schemeClr val="accent4"/>
                </a:solidFill>
              </a:rPr>
              <a:t>14</a:t>
            </a:r>
            <a:r>
              <a:rPr lang="ja-JP" altLang="en-US" sz="2000" dirty="0">
                <a:solidFill>
                  <a:schemeClr val="accent4"/>
                </a:solidFill>
              </a:rPr>
              <a:t>日以内に</a:t>
            </a:r>
            <a:r>
              <a:rPr lang="ja-JP" altLang="en-US" sz="2000" b="0" dirty="0"/>
              <a:t>開示、発表若しくは公開される</a:t>
            </a:r>
            <a:r>
              <a:rPr lang="ja-JP" altLang="en-US" sz="2000" dirty="0">
                <a:solidFill>
                  <a:schemeClr val="accent4"/>
                </a:solidFill>
              </a:rPr>
              <a:t>技術情報の修正を書面にて公表希望当事者に通知</a:t>
            </a:r>
            <a:r>
              <a:rPr lang="ja-JP" altLang="en-US" sz="2000" b="0" dirty="0"/>
              <a:t>するものとし、</a:t>
            </a:r>
            <a:r>
              <a:rPr lang="ja-JP" altLang="en-US" sz="2000" dirty="0">
                <a:solidFill>
                  <a:schemeClr val="accent4"/>
                </a:solidFill>
              </a:rPr>
              <a:t>公表希望当事者は、相手方と十分な協議</a:t>
            </a:r>
            <a:r>
              <a:rPr lang="ja-JP" altLang="en-US" sz="2000" b="0" dirty="0"/>
              <a:t>をしなくてはならない。公表希望当事者は、研究成果の公表等により将来期待される利益を侵害する恐れがあると判断される部分については、相手方の同意なく、公表してはならない。ただし、相手方は、正当な理由なく、かかる同意を拒んではならない。</a:t>
            </a:r>
            <a:endParaRPr lang="en-US" altLang="ja-JP" sz="2000" b="0" dirty="0"/>
          </a:p>
          <a:p>
            <a:r>
              <a:rPr lang="en-US" altLang="ja-JP" sz="2000" b="0" dirty="0"/>
              <a:t>4. </a:t>
            </a:r>
            <a:r>
              <a:rPr lang="ja-JP" altLang="en-US" sz="2000" b="0" dirty="0"/>
              <a:t>第</a:t>
            </a:r>
            <a:r>
              <a:rPr lang="en-US" altLang="ja-JP" sz="2000" b="0" dirty="0"/>
              <a:t>2</a:t>
            </a:r>
            <a:r>
              <a:rPr lang="ja-JP" altLang="en-US" sz="2000" b="0" dirty="0"/>
              <a:t>項の通知しなければならない期間は、前条第</a:t>
            </a:r>
            <a:r>
              <a:rPr lang="en-US" altLang="ja-JP" sz="2000" b="0" dirty="0"/>
              <a:t>3</a:t>
            </a:r>
            <a:r>
              <a:rPr lang="ja-JP" altLang="en-US" sz="2000" b="0" dirty="0"/>
              <a:t>項に規定する秘密保持期間（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）とする。ただし、ノウハウについては、第</a:t>
            </a:r>
            <a:r>
              <a:rPr lang="en-US" altLang="ja-JP" sz="2000" b="0" dirty="0"/>
              <a:t>6</a:t>
            </a:r>
            <a:r>
              <a:rPr lang="ja-JP" altLang="en-US" sz="2000" b="0" dirty="0"/>
              <a:t>条第</a:t>
            </a:r>
            <a:r>
              <a:rPr lang="en-US" altLang="ja-JP" sz="2000" b="0" dirty="0"/>
              <a:t>3</a:t>
            </a:r>
            <a:r>
              <a:rPr lang="ja-JP" altLang="en-US" sz="2000" b="0" dirty="0"/>
              <a:t>項に定める期間とする。</a:t>
            </a:r>
            <a:endParaRPr lang="en-US" altLang="ja-JP" sz="2000" b="0" dirty="0"/>
          </a:p>
        </p:txBody>
      </p:sp>
      <p:sp>
        <p:nvSpPr>
          <p:cNvPr id="4" name="吹き出し: 四角形 3">
            <a:extLst>
              <a:ext uri="{FF2B5EF4-FFF2-40B4-BE49-F238E27FC236}">
                <a16:creationId xmlns:a16="http://schemas.microsoft.com/office/drawing/2014/main" id="{3FFA8C10-A0D0-046C-D435-4F84AD6BCB15}"/>
              </a:ext>
            </a:extLst>
          </p:cNvPr>
          <p:cNvSpPr/>
          <p:nvPr/>
        </p:nvSpPr>
        <p:spPr>
          <a:xfrm>
            <a:off x="2240651" y="2218845"/>
            <a:ext cx="3093350" cy="248130"/>
          </a:xfrm>
          <a:prstGeom prst="wedgeRectCallout">
            <a:avLst>
              <a:gd name="adj1" fmla="val -53070"/>
              <a:gd name="adj2" fmla="val 4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研究成果等の公表をする場合</a:t>
            </a:r>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契約書と今後の活動</a:t>
            </a:r>
          </a:p>
        </p:txBody>
      </p:sp>
      <p:sp>
        <p:nvSpPr>
          <p:cNvPr id="6" name="吹き出し: 四角形 5">
            <a:extLst>
              <a:ext uri="{FF2B5EF4-FFF2-40B4-BE49-F238E27FC236}">
                <a16:creationId xmlns:a16="http://schemas.microsoft.com/office/drawing/2014/main" id="{4EF5068B-47C0-0BFA-B14A-D087E51DED15}"/>
              </a:ext>
            </a:extLst>
          </p:cNvPr>
          <p:cNvSpPr/>
          <p:nvPr/>
        </p:nvSpPr>
        <p:spPr>
          <a:xfrm>
            <a:off x="6491220" y="103341"/>
            <a:ext cx="3876676" cy="608451"/>
          </a:xfrm>
          <a:prstGeom prst="wedgeRectCallout">
            <a:avLst>
              <a:gd name="adj1" fmla="val 15327"/>
              <a:gd name="adj2" fmla="val 773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研究成果の公表は、</a:t>
            </a:r>
            <a:r>
              <a:rPr kumimoji="1" lang="en-US" altLang="ja-JP" dirty="0">
                <a:solidFill>
                  <a:schemeClr val="tx1"/>
                </a:solidFill>
              </a:rPr>
              <a:t>1</a:t>
            </a:r>
            <a:r>
              <a:rPr kumimoji="1" lang="ja-JP" altLang="en-US" dirty="0">
                <a:solidFill>
                  <a:schemeClr val="tx1"/>
                </a:solidFill>
              </a:rPr>
              <a:t>か月前までに書面にて相手に通知する必要があります。</a:t>
            </a:r>
          </a:p>
        </p:txBody>
      </p:sp>
      <p:sp>
        <p:nvSpPr>
          <p:cNvPr id="7" name="テキスト ボックス 6">
            <a:extLst>
              <a:ext uri="{FF2B5EF4-FFF2-40B4-BE49-F238E27FC236}">
                <a16:creationId xmlns:a16="http://schemas.microsoft.com/office/drawing/2014/main" id="{69F40DE7-15AF-792A-FF6A-B41FEB842F42}"/>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23655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共同研究のスケジュール</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907649379"/>
              </p:ext>
            </p:extLst>
          </p:nvPr>
        </p:nvGraphicFramePr>
        <p:xfrm>
          <a:off x="81623" y="901038"/>
          <a:ext cx="11926158" cy="365760"/>
        </p:xfrm>
        <a:graphic>
          <a:graphicData uri="http://schemas.openxmlformats.org/drawingml/2006/table">
            <a:tbl>
              <a:tblPr firstRow="1" bandRow="1">
                <a:tableStyleId>{69012ECD-51FC-41F1-AA8D-1B2483CD663E}</a:tableStyleId>
              </a:tblPr>
              <a:tblGrid>
                <a:gridCol w="1413802">
                  <a:extLst>
                    <a:ext uri="{9D8B030D-6E8A-4147-A177-3AD203B41FA5}">
                      <a16:colId xmlns:a16="http://schemas.microsoft.com/office/drawing/2014/main" val="593228238"/>
                    </a:ext>
                  </a:extLst>
                </a:gridCol>
                <a:gridCol w="1882324">
                  <a:extLst>
                    <a:ext uri="{9D8B030D-6E8A-4147-A177-3AD203B41FA5}">
                      <a16:colId xmlns:a16="http://schemas.microsoft.com/office/drawing/2014/main" val="2886953791"/>
                    </a:ext>
                  </a:extLst>
                </a:gridCol>
                <a:gridCol w="2157508">
                  <a:extLst>
                    <a:ext uri="{9D8B030D-6E8A-4147-A177-3AD203B41FA5}">
                      <a16:colId xmlns:a16="http://schemas.microsoft.com/office/drawing/2014/main" val="3320444244"/>
                    </a:ext>
                  </a:extLst>
                </a:gridCol>
                <a:gridCol w="2157508">
                  <a:extLst>
                    <a:ext uri="{9D8B030D-6E8A-4147-A177-3AD203B41FA5}">
                      <a16:colId xmlns:a16="http://schemas.microsoft.com/office/drawing/2014/main" val="869470032"/>
                    </a:ext>
                  </a:extLst>
                </a:gridCol>
                <a:gridCol w="2157508">
                  <a:extLst>
                    <a:ext uri="{9D8B030D-6E8A-4147-A177-3AD203B41FA5}">
                      <a16:colId xmlns:a16="http://schemas.microsoft.com/office/drawing/2014/main" val="2652370762"/>
                    </a:ext>
                  </a:extLst>
                </a:gridCol>
                <a:gridCol w="2157508">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FY2019</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FY2020</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508256"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3380072"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76976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855229"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2893522"/>
            <a:ext cx="889067" cy="369332"/>
          </a:xfrm>
          <a:prstGeom prst="rect">
            <a:avLst/>
          </a:prstGeom>
          <a:noFill/>
        </p:spPr>
        <p:txBody>
          <a:bodyPr wrap="square" rtlCol="0">
            <a:spAutoFit/>
          </a:bodyPr>
          <a:lstStyle/>
          <a:p>
            <a:r>
              <a:rPr kumimoji="1" lang="ja-JP" altLang="en-US" dirty="0"/>
              <a:t>熊谷</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882" y="4879134"/>
            <a:ext cx="1283920" cy="646331"/>
          </a:xfrm>
          <a:prstGeom prst="rect">
            <a:avLst/>
          </a:prstGeom>
          <a:noFill/>
        </p:spPr>
        <p:txBody>
          <a:bodyPr wrap="square" rtlCol="0">
            <a:spAutoFit/>
          </a:bodyPr>
          <a:lstStyle/>
          <a:p>
            <a:r>
              <a:rPr kumimoji="1" lang="ja-JP" altLang="en-US" dirty="0"/>
              <a:t>安田先生</a:t>
            </a:r>
            <a:endParaRPr kumimoji="1" lang="en-US" altLang="ja-JP" dirty="0"/>
          </a:p>
          <a:p>
            <a:r>
              <a:rPr kumimoji="1" lang="ja-JP" altLang="en-US" dirty="0"/>
              <a:t>学生</a:t>
            </a:r>
          </a:p>
        </p:txBody>
      </p:sp>
      <p:cxnSp>
        <p:nvCxnSpPr>
          <p:cNvPr id="63" name="直線矢印コネクタ 62">
            <a:extLst>
              <a:ext uri="{FF2B5EF4-FFF2-40B4-BE49-F238E27FC236}">
                <a16:creationId xmlns:a16="http://schemas.microsoft.com/office/drawing/2014/main" id="{2A5B78AF-5F2F-4761-87D6-C045D290FC67}"/>
              </a:ext>
            </a:extLst>
          </p:cNvPr>
          <p:cNvCxnSpPr>
            <a:cxnSpLocks/>
          </p:cNvCxnSpPr>
          <p:nvPr/>
        </p:nvCxnSpPr>
        <p:spPr>
          <a:xfrm>
            <a:off x="2544876" y="4361235"/>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3228477" y="2648068"/>
            <a:ext cx="817300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51" name="直線矢印コネクタ 50">
            <a:extLst>
              <a:ext uri="{FF2B5EF4-FFF2-40B4-BE49-F238E27FC236}">
                <a16:creationId xmlns:a16="http://schemas.microsoft.com/office/drawing/2014/main" id="{4EFC1DB4-6F93-0F53-2BDF-7EEA5FE81CB4}"/>
              </a:ext>
            </a:extLst>
          </p:cNvPr>
          <p:cNvCxnSpPr>
            <a:cxnSpLocks/>
          </p:cNvCxnSpPr>
          <p:nvPr/>
        </p:nvCxnSpPr>
        <p:spPr>
          <a:xfrm>
            <a:off x="2512522" y="1745865"/>
            <a:ext cx="1886725" cy="0"/>
          </a:xfrm>
          <a:prstGeom prst="straightConnector1">
            <a:avLst/>
          </a:prstGeom>
          <a:ln>
            <a:solidFill>
              <a:schemeClr val="accent1"/>
            </a:solidFill>
            <a:prstDash val="dash"/>
            <a:headEnd w="med" len="med"/>
            <a:tailEnd type="triangle" w="lg" len="lg"/>
          </a:ln>
        </p:spPr>
        <p:style>
          <a:lnRef idx="2">
            <a:schemeClr val="dk1"/>
          </a:lnRef>
          <a:fillRef idx="0">
            <a:schemeClr val="dk1"/>
          </a:fillRef>
          <a:effectRef idx="1">
            <a:schemeClr val="dk1"/>
          </a:effectRef>
          <a:fontRef idx="minor">
            <a:schemeClr val="tx1"/>
          </a:fontRef>
        </p:style>
      </p:cxnSp>
      <p:sp>
        <p:nvSpPr>
          <p:cNvPr id="27" name="テキスト ボックス 26">
            <a:extLst>
              <a:ext uri="{FF2B5EF4-FFF2-40B4-BE49-F238E27FC236}">
                <a16:creationId xmlns:a16="http://schemas.microsoft.com/office/drawing/2014/main" id="{D5A21B32-4207-8D0A-8C1A-5E2651A2A4F7}"/>
              </a:ext>
            </a:extLst>
          </p:cNvPr>
          <p:cNvSpPr txBox="1"/>
          <p:nvPr/>
        </p:nvSpPr>
        <p:spPr>
          <a:xfrm>
            <a:off x="6460100" y="1406167"/>
            <a:ext cx="2215671" cy="307777"/>
          </a:xfrm>
          <a:prstGeom prst="rect">
            <a:avLst/>
          </a:prstGeom>
          <a:noFill/>
        </p:spPr>
        <p:txBody>
          <a:bodyPr wrap="none" rtlCol="0">
            <a:spAutoFit/>
          </a:bodyPr>
          <a:lstStyle/>
          <a:p>
            <a:r>
              <a:rPr kumimoji="1" lang="ja-JP" altLang="en-US" sz="1400" dirty="0"/>
              <a:t>共同研究契約の締結・更新</a:t>
            </a:r>
          </a:p>
        </p:txBody>
      </p:sp>
      <p:cxnSp>
        <p:nvCxnSpPr>
          <p:cNvPr id="28" name="直線矢印コネクタ 27">
            <a:extLst>
              <a:ext uri="{FF2B5EF4-FFF2-40B4-BE49-F238E27FC236}">
                <a16:creationId xmlns:a16="http://schemas.microsoft.com/office/drawing/2014/main" id="{74D6FF08-D5C1-B936-EA28-75525FE62942}"/>
              </a:ext>
            </a:extLst>
          </p:cNvPr>
          <p:cNvCxnSpPr>
            <a:cxnSpLocks/>
          </p:cNvCxnSpPr>
          <p:nvPr/>
        </p:nvCxnSpPr>
        <p:spPr>
          <a:xfrm>
            <a:off x="4399247" y="1742335"/>
            <a:ext cx="760853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0" name="テキスト ボックス 29">
            <a:extLst>
              <a:ext uri="{FF2B5EF4-FFF2-40B4-BE49-F238E27FC236}">
                <a16:creationId xmlns:a16="http://schemas.microsoft.com/office/drawing/2014/main" id="{209BBA30-AA5B-5293-7934-C3DF06932DFE}"/>
              </a:ext>
            </a:extLst>
          </p:cNvPr>
          <p:cNvSpPr txBox="1"/>
          <p:nvPr/>
        </p:nvSpPr>
        <p:spPr>
          <a:xfrm>
            <a:off x="147765" y="2428940"/>
            <a:ext cx="889067" cy="369332"/>
          </a:xfrm>
          <a:prstGeom prst="rect">
            <a:avLst/>
          </a:prstGeom>
          <a:noFill/>
        </p:spPr>
        <p:txBody>
          <a:bodyPr wrap="square" rtlCol="0">
            <a:spAutoFit/>
          </a:bodyPr>
          <a:lstStyle/>
          <a:p>
            <a:r>
              <a:rPr kumimoji="1" lang="ja-JP" altLang="en-US" dirty="0"/>
              <a:t>鎌田</a:t>
            </a:r>
          </a:p>
        </p:txBody>
      </p:sp>
      <p:sp>
        <p:nvSpPr>
          <p:cNvPr id="37" name="テキスト ボックス 36">
            <a:extLst>
              <a:ext uri="{FF2B5EF4-FFF2-40B4-BE49-F238E27FC236}">
                <a16:creationId xmlns:a16="http://schemas.microsoft.com/office/drawing/2014/main" id="{D5A609E5-7058-C78D-D0A5-F8EC40A89A82}"/>
              </a:ext>
            </a:extLst>
          </p:cNvPr>
          <p:cNvSpPr txBox="1"/>
          <p:nvPr/>
        </p:nvSpPr>
        <p:spPr>
          <a:xfrm>
            <a:off x="2725642" y="1406167"/>
            <a:ext cx="1186543" cy="307777"/>
          </a:xfrm>
          <a:prstGeom prst="rect">
            <a:avLst/>
          </a:prstGeom>
          <a:noFill/>
        </p:spPr>
        <p:txBody>
          <a:bodyPr wrap="none" rtlCol="0">
            <a:spAutoFit/>
          </a:bodyPr>
          <a:lstStyle/>
          <a:p>
            <a:r>
              <a:rPr kumimoji="1" lang="ja-JP" altLang="en-US" sz="1400" dirty="0"/>
              <a:t>研究のご相談</a:t>
            </a:r>
          </a:p>
        </p:txBody>
      </p:sp>
      <p:sp>
        <p:nvSpPr>
          <p:cNvPr id="42" name="テキスト ボックス 41">
            <a:extLst>
              <a:ext uri="{FF2B5EF4-FFF2-40B4-BE49-F238E27FC236}">
                <a16:creationId xmlns:a16="http://schemas.microsoft.com/office/drawing/2014/main" id="{F8CC6FF5-2294-3EBB-CEAE-1A145972D329}"/>
              </a:ext>
            </a:extLst>
          </p:cNvPr>
          <p:cNvSpPr txBox="1"/>
          <p:nvPr/>
        </p:nvSpPr>
        <p:spPr>
          <a:xfrm>
            <a:off x="405623" y="1402457"/>
            <a:ext cx="646331" cy="369332"/>
          </a:xfrm>
          <a:prstGeom prst="rect">
            <a:avLst/>
          </a:prstGeom>
          <a:noFill/>
        </p:spPr>
        <p:txBody>
          <a:bodyPr wrap="none" rtlCol="0">
            <a:spAutoFit/>
          </a:bodyPr>
          <a:lstStyle/>
          <a:p>
            <a:r>
              <a:rPr kumimoji="1" lang="ja-JP" altLang="en-US" b="1" dirty="0"/>
              <a:t>全体</a:t>
            </a:r>
          </a:p>
        </p:txBody>
      </p:sp>
      <p:cxnSp>
        <p:nvCxnSpPr>
          <p:cNvPr id="55" name="直線コネクタ 54">
            <a:extLst>
              <a:ext uri="{FF2B5EF4-FFF2-40B4-BE49-F238E27FC236}">
                <a16:creationId xmlns:a16="http://schemas.microsoft.com/office/drawing/2014/main" id="{BC7D4440-15CA-D44C-6133-9F6797CA4256}"/>
              </a:ext>
            </a:extLst>
          </p:cNvPr>
          <p:cNvCxnSpPr>
            <a:cxnSpLocks/>
          </p:cNvCxnSpPr>
          <p:nvPr/>
        </p:nvCxnSpPr>
        <p:spPr>
          <a:xfrm>
            <a:off x="5542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二等辺三角形 56">
            <a:extLst>
              <a:ext uri="{FF2B5EF4-FFF2-40B4-BE49-F238E27FC236}">
                <a16:creationId xmlns:a16="http://schemas.microsoft.com/office/drawing/2014/main" id="{0DA3CFB6-5CE2-12D6-AFA8-7E495D7574DA}"/>
              </a:ext>
            </a:extLst>
          </p:cNvPr>
          <p:cNvSpPr/>
          <p:nvPr/>
        </p:nvSpPr>
        <p:spPr>
          <a:xfrm rot="10800000">
            <a:off x="3135913"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38F0D4E1-507C-7090-AB9D-B32204F8B7D0}"/>
              </a:ext>
            </a:extLst>
          </p:cNvPr>
          <p:cNvSpPr txBox="1"/>
          <p:nvPr/>
        </p:nvSpPr>
        <p:spPr>
          <a:xfrm>
            <a:off x="2725642"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0</a:t>
            </a:r>
            <a:endParaRPr kumimoji="1" lang="ja-JP" altLang="en-US" sz="1400" dirty="0"/>
          </a:p>
        </p:txBody>
      </p:sp>
      <p:sp>
        <p:nvSpPr>
          <p:cNvPr id="72" name="二等辺三角形 71">
            <a:extLst>
              <a:ext uri="{FF2B5EF4-FFF2-40B4-BE49-F238E27FC236}">
                <a16:creationId xmlns:a16="http://schemas.microsoft.com/office/drawing/2014/main" id="{65DE6558-5C2C-0702-0588-AF4098449FE4}"/>
              </a:ext>
            </a:extLst>
          </p:cNvPr>
          <p:cNvSpPr/>
          <p:nvPr/>
        </p:nvSpPr>
        <p:spPr>
          <a:xfrm rot="10800000">
            <a:off x="4868501"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1574286D-5E53-F1ED-345D-2AB094551669}"/>
              </a:ext>
            </a:extLst>
          </p:cNvPr>
          <p:cNvSpPr txBox="1"/>
          <p:nvPr/>
        </p:nvSpPr>
        <p:spPr>
          <a:xfrm>
            <a:off x="4458230"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1</a:t>
            </a:r>
            <a:endParaRPr kumimoji="1" lang="ja-JP" altLang="en-US" sz="1400" dirty="0"/>
          </a:p>
        </p:txBody>
      </p:sp>
      <p:sp>
        <p:nvSpPr>
          <p:cNvPr id="77" name="二等辺三角形 76">
            <a:extLst>
              <a:ext uri="{FF2B5EF4-FFF2-40B4-BE49-F238E27FC236}">
                <a16:creationId xmlns:a16="http://schemas.microsoft.com/office/drawing/2014/main" id="{F0325C45-AEA1-3FB9-F008-7B5343BCE5FC}"/>
              </a:ext>
            </a:extLst>
          </p:cNvPr>
          <p:cNvSpPr/>
          <p:nvPr/>
        </p:nvSpPr>
        <p:spPr>
          <a:xfrm rot="10800000">
            <a:off x="7199803"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6F6CF72E-1274-EC34-30AA-0C1D9107B9D6}"/>
              </a:ext>
            </a:extLst>
          </p:cNvPr>
          <p:cNvSpPr txBox="1"/>
          <p:nvPr/>
        </p:nvSpPr>
        <p:spPr>
          <a:xfrm>
            <a:off x="6837157" y="2204726"/>
            <a:ext cx="902811" cy="307777"/>
          </a:xfrm>
          <a:prstGeom prst="rect">
            <a:avLst/>
          </a:prstGeom>
          <a:noFill/>
        </p:spPr>
        <p:txBody>
          <a:bodyPr wrap="none" rtlCol="0">
            <a:spAutoFit/>
          </a:bodyPr>
          <a:lstStyle/>
          <a:p>
            <a:r>
              <a:rPr kumimoji="1" lang="ja-JP" altLang="en-US" sz="1400" dirty="0"/>
              <a:t>中間審査</a:t>
            </a:r>
          </a:p>
        </p:txBody>
      </p:sp>
      <p:sp>
        <p:nvSpPr>
          <p:cNvPr id="79" name="二等辺三角形 78">
            <a:extLst>
              <a:ext uri="{FF2B5EF4-FFF2-40B4-BE49-F238E27FC236}">
                <a16:creationId xmlns:a16="http://schemas.microsoft.com/office/drawing/2014/main" id="{3B76828B-7C4F-1317-2F36-EB7929941A59}"/>
              </a:ext>
            </a:extLst>
          </p:cNvPr>
          <p:cNvSpPr/>
          <p:nvPr/>
        </p:nvSpPr>
        <p:spPr>
          <a:xfrm rot="10800000">
            <a:off x="11350818"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2B2235C3-6397-4A96-91C6-E0D4DC216BD3}"/>
              </a:ext>
            </a:extLst>
          </p:cNvPr>
          <p:cNvSpPr txBox="1"/>
          <p:nvPr/>
        </p:nvSpPr>
        <p:spPr>
          <a:xfrm>
            <a:off x="10807197" y="1979393"/>
            <a:ext cx="1276311" cy="523220"/>
          </a:xfrm>
          <a:prstGeom prst="rect">
            <a:avLst/>
          </a:prstGeom>
          <a:noFill/>
        </p:spPr>
        <p:txBody>
          <a:bodyPr wrap="none" rtlCol="0">
            <a:spAutoFit/>
          </a:bodyPr>
          <a:lstStyle/>
          <a:p>
            <a:pPr algn="ctr"/>
            <a:r>
              <a:rPr kumimoji="1" lang="ja-JP" altLang="en-US" sz="1400" dirty="0"/>
              <a:t>社内審査</a:t>
            </a:r>
            <a:r>
              <a:rPr kumimoji="1" lang="en-US" altLang="ja-JP" sz="1400" dirty="0"/>
              <a:t>2</a:t>
            </a:r>
          </a:p>
          <a:p>
            <a:pPr algn="ctr"/>
            <a:r>
              <a:rPr kumimoji="1" lang="en-US" altLang="ja-JP" sz="1400" dirty="0"/>
              <a:t>(</a:t>
            </a:r>
            <a:r>
              <a:rPr kumimoji="1" lang="ja-JP" altLang="en-US" sz="1400" dirty="0"/>
              <a:t>テーマクローズ</a:t>
            </a:r>
            <a:r>
              <a:rPr kumimoji="1" lang="en-US" altLang="ja-JP" sz="1400" dirty="0"/>
              <a:t>)</a:t>
            </a:r>
            <a:endParaRPr kumimoji="1" lang="ja-JP" altLang="en-US" sz="1400" dirty="0"/>
          </a:p>
        </p:txBody>
      </p:sp>
      <p:cxnSp>
        <p:nvCxnSpPr>
          <p:cNvPr id="84" name="直線矢印コネクタ 83">
            <a:extLst>
              <a:ext uri="{FF2B5EF4-FFF2-40B4-BE49-F238E27FC236}">
                <a16:creationId xmlns:a16="http://schemas.microsoft.com/office/drawing/2014/main" id="{94F7E658-619C-BDA9-EC4B-D8F37F66BD89}"/>
              </a:ext>
            </a:extLst>
          </p:cNvPr>
          <p:cNvCxnSpPr>
            <a:cxnSpLocks/>
          </p:cNvCxnSpPr>
          <p:nvPr/>
        </p:nvCxnSpPr>
        <p:spPr>
          <a:xfrm>
            <a:off x="7697663" y="3182808"/>
            <a:ext cx="370381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86" name="テキスト ボックス 85">
            <a:extLst>
              <a:ext uri="{FF2B5EF4-FFF2-40B4-BE49-F238E27FC236}">
                <a16:creationId xmlns:a16="http://schemas.microsoft.com/office/drawing/2014/main" id="{2D31FC2F-1A82-F1E5-58B6-D5191CB58C7B}"/>
              </a:ext>
            </a:extLst>
          </p:cNvPr>
          <p:cNvSpPr txBox="1"/>
          <p:nvPr/>
        </p:nvSpPr>
        <p:spPr>
          <a:xfrm>
            <a:off x="3518470" y="2875032"/>
            <a:ext cx="4003019" cy="307777"/>
          </a:xfrm>
          <a:prstGeom prst="rect">
            <a:avLst/>
          </a:prstGeom>
          <a:noFill/>
        </p:spPr>
        <p:txBody>
          <a:bodyPr wrap="none" rtlCol="0">
            <a:spAutoFit/>
          </a:bodyPr>
          <a:lstStyle/>
          <a:p>
            <a:r>
              <a:rPr kumimoji="1" lang="ja-JP" altLang="en-US" sz="1400" dirty="0"/>
              <a:t>合体させた最適化手法のベンチマーク問題による評価</a:t>
            </a:r>
          </a:p>
        </p:txBody>
      </p:sp>
      <p:cxnSp>
        <p:nvCxnSpPr>
          <p:cNvPr id="88" name="直線矢印コネクタ 87">
            <a:extLst>
              <a:ext uri="{FF2B5EF4-FFF2-40B4-BE49-F238E27FC236}">
                <a16:creationId xmlns:a16="http://schemas.microsoft.com/office/drawing/2014/main" id="{E418252D-2271-4164-0BC7-5EBB0942E8F3}"/>
              </a:ext>
            </a:extLst>
          </p:cNvPr>
          <p:cNvCxnSpPr>
            <a:cxnSpLocks/>
          </p:cNvCxnSpPr>
          <p:nvPr/>
        </p:nvCxnSpPr>
        <p:spPr>
          <a:xfrm>
            <a:off x="3380072" y="3624402"/>
            <a:ext cx="241112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92" name="テキスト ボックス 91">
            <a:extLst>
              <a:ext uri="{FF2B5EF4-FFF2-40B4-BE49-F238E27FC236}">
                <a16:creationId xmlns:a16="http://schemas.microsoft.com/office/drawing/2014/main" id="{5436B3FE-578A-87D2-3038-61F19696DC19}"/>
              </a:ext>
            </a:extLst>
          </p:cNvPr>
          <p:cNvSpPr txBox="1"/>
          <p:nvPr/>
        </p:nvSpPr>
        <p:spPr>
          <a:xfrm>
            <a:off x="3337611" y="3300972"/>
            <a:ext cx="2156360" cy="307777"/>
          </a:xfrm>
          <a:prstGeom prst="rect">
            <a:avLst/>
          </a:prstGeom>
          <a:noFill/>
        </p:spPr>
        <p:txBody>
          <a:bodyPr wrap="none" rtlCol="0">
            <a:spAutoFit/>
          </a:bodyPr>
          <a:lstStyle/>
          <a:p>
            <a:r>
              <a:rPr kumimoji="1" lang="ja-JP" altLang="en-US" sz="1400" dirty="0"/>
              <a:t>モデリング技術の開発・検証</a:t>
            </a:r>
          </a:p>
        </p:txBody>
      </p:sp>
      <p:cxnSp>
        <p:nvCxnSpPr>
          <p:cNvPr id="99" name="直線矢印コネクタ 98">
            <a:extLst>
              <a:ext uri="{FF2B5EF4-FFF2-40B4-BE49-F238E27FC236}">
                <a16:creationId xmlns:a16="http://schemas.microsoft.com/office/drawing/2014/main" id="{8F440772-7E29-B5D5-FD26-486190CCB872}"/>
              </a:ext>
            </a:extLst>
          </p:cNvPr>
          <p:cNvCxnSpPr>
            <a:cxnSpLocks/>
          </p:cNvCxnSpPr>
          <p:nvPr/>
        </p:nvCxnSpPr>
        <p:spPr>
          <a:xfrm>
            <a:off x="5791200" y="3633927"/>
            <a:ext cx="92742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03" name="テキスト ボックス 102">
            <a:extLst>
              <a:ext uri="{FF2B5EF4-FFF2-40B4-BE49-F238E27FC236}">
                <a16:creationId xmlns:a16="http://schemas.microsoft.com/office/drawing/2014/main" id="{240D0289-5124-5DB6-7CA9-96B1ABA7886E}"/>
              </a:ext>
            </a:extLst>
          </p:cNvPr>
          <p:cNvSpPr txBox="1"/>
          <p:nvPr/>
        </p:nvSpPr>
        <p:spPr>
          <a:xfrm>
            <a:off x="5455646" y="3300972"/>
            <a:ext cx="2574744" cy="307777"/>
          </a:xfrm>
          <a:prstGeom prst="rect">
            <a:avLst/>
          </a:prstGeom>
          <a:noFill/>
        </p:spPr>
        <p:txBody>
          <a:bodyPr wrap="none" rtlCol="0">
            <a:spAutoFit/>
          </a:bodyPr>
          <a:lstStyle/>
          <a:p>
            <a:r>
              <a:rPr kumimoji="1" lang="ja-JP" altLang="en-US" sz="1400" dirty="0"/>
              <a:t>混合変数対処方法の開発・検証</a:t>
            </a:r>
          </a:p>
        </p:txBody>
      </p:sp>
      <p:sp>
        <p:nvSpPr>
          <p:cNvPr id="105" name="テキスト ボックス 104">
            <a:extLst>
              <a:ext uri="{FF2B5EF4-FFF2-40B4-BE49-F238E27FC236}">
                <a16:creationId xmlns:a16="http://schemas.microsoft.com/office/drawing/2014/main" id="{E319ED82-A9A1-3A8D-6BA5-977DF08EADFD}"/>
              </a:ext>
            </a:extLst>
          </p:cNvPr>
          <p:cNvSpPr txBox="1"/>
          <p:nvPr/>
        </p:nvSpPr>
        <p:spPr>
          <a:xfrm>
            <a:off x="5778782" y="4008633"/>
            <a:ext cx="3079689" cy="307777"/>
          </a:xfrm>
          <a:prstGeom prst="rect">
            <a:avLst/>
          </a:prstGeom>
          <a:noFill/>
        </p:spPr>
        <p:txBody>
          <a:bodyPr wrap="none" rtlCol="0">
            <a:spAutoFit/>
          </a:bodyPr>
          <a:lstStyle/>
          <a:p>
            <a:r>
              <a:rPr kumimoji="1" lang="ja-JP" altLang="en-US" sz="1400" dirty="0"/>
              <a:t>非凸連続向け最適化手法の開発・検証</a:t>
            </a:r>
          </a:p>
        </p:txBody>
      </p:sp>
      <p:cxnSp>
        <p:nvCxnSpPr>
          <p:cNvPr id="106" name="直線矢印コネクタ 105">
            <a:extLst>
              <a:ext uri="{FF2B5EF4-FFF2-40B4-BE49-F238E27FC236}">
                <a16:creationId xmlns:a16="http://schemas.microsoft.com/office/drawing/2014/main" id="{07A195E8-C1C6-B794-7E46-FF2270BEE480}"/>
              </a:ext>
            </a:extLst>
          </p:cNvPr>
          <p:cNvCxnSpPr>
            <a:cxnSpLocks/>
          </p:cNvCxnSpPr>
          <p:nvPr/>
        </p:nvCxnSpPr>
        <p:spPr>
          <a:xfrm>
            <a:off x="3393483" y="3182808"/>
            <a:ext cx="4286250"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1" name="テキスト ボックス 110">
            <a:extLst>
              <a:ext uri="{FF2B5EF4-FFF2-40B4-BE49-F238E27FC236}">
                <a16:creationId xmlns:a16="http://schemas.microsoft.com/office/drawing/2014/main" id="{A841FA8F-351C-6BAB-1824-C27F72F86A71}"/>
              </a:ext>
            </a:extLst>
          </p:cNvPr>
          <p:cNvSpPr txBox="1"/>
          <p:nvPr/>
        </p:nvSpPr>
        <p:spPr>
          <a:xfrm>
            <a:off x="8802547" y="2875032"/>
            <a:ext cx="1494320" cy="307777"/>
          </a:xfrm>
          <a:prstGeom prst="rect">
            <a:avLst/>
          </a:prstGeom>
          <a:noFill/>
        </p:spPr>
        <p:txBody>
          <a:bodyPr wrap="none" rtlCol="0">
            <a:spAutoFit/>
          </a:bodyPr>
          <a:lstStyle/>
          <a:p>
            <a:r>
              <a:rPr kumimoji="1" lang="ja-JP" altLang="en-US" sz="1400" dirty="0"/>
              <a:t>実問題による評価</a:t>
            </a:r>
          </a:p>
        </p:txBody>
      </p:sp>
      <p:sp>
        <p:nvSpPr>
          <p:cNvPr id="113" name="二等辺三角形 112">
            <a:extLst>
              <a:ext uri="{FF2B5EF4-FFF2-40B4-BE49-F238E27FC236}">
                <a16:creationId xmlns:a16="http://schemas.microsoft.com/office/drawing/2014/main" id="{8BC5CC35-58F4-C52D-48D7-57494B448837}"/>
              </a:ext>
            </a:extLst>
          </p:cNvPr>
          <p:cNvSpPr/>
          <p:nvPr/>
        </p:nvSpPr>
        <p:spPr>
          <a:xfrm rot="10800000">
            <a:off x="32108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4" name="直線矢印コネクタ 113">
            <a:extLst>
              <a:ext uri="{FF2B5EF4-FFF2-40B4-BE49-F238E27FC236}">
                <a16:creationId xmlns:a16="http://schemas.microsoft.com/office/drawing/2014/main" id="{972D8762-E39A-186E-4CAC-BDE85E90DE7B}"/>
              </a:ext>
            </a:extLst>
          </p:cNvPr>
          <p:cNvCxnSpPr>
            <a:cxnSpLocks/>
          </p:cNvCxnSpPr>
          <p:nvPr/>
        </p:nvCxnSpPr>
        <p:spPr>
          <a:xfrm>
            <a:off x="2545424" y="5402772"/>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5" name="テキスト ボックス 114">
            <a:extLst>
              <a:ext uri="{FF2B5EF4-FFF2-40B4-BE49-F238E27FC236}">
                <a16:creationId xmlns:a16="http://schemas.microsoft.com/office/drawing/2014/main" id="{191444FA-A684-69DB-7B26-05D7A41F9F86}"/>
              </a:ext>
            </a:extLst>
          </p:cNvPr>
          <p:cNvSpPr txBox="1"/>
          <p:nvPr/>
        </p:nvSpPr>
        <p:spPr>
          <a:xfrm>
            <a:off x="1633757" y="5262029"/>
            <a:ext cx="902811" cy="307777"/>
          </a:xfrm>
          <a:prstGeom prst="rect">
            <a:avLst/>
          </a:prstGeom>
          <a:noFill/>
        </p:spPr>
        <p:txBody>
          <a:bodyPr wrap="none" rtlCol="0">
            <a:spAutoFit/>
          </a:bodyPr>
          <a:lstStyle/>
          <a:p>
            <a:r>
              <a:rPr kumimoji="1" lang="ja-JP" altLang="en-US" sz="1400" dirty="0"/>
              <a:t>学会発表</a:t>
            </a:r>
          </a:p>
        </p:txBody>
      </p:sp>
      <p:sp>
        <p:nvSpPr>
          <p:cNvPr id="116" name="二等辺三角形 115">
            <a:extLst>
              <a:ext uri="{FF2B5EF4-FFF2-40B4-BE49-F238E27FC236}">
                <a16:creationId xmlns:a16="http://schemas.microsoft.com/office/drawing/2014/main" id="{D605FD91-6E5E-A68E-5147-2246C31DD0B6}"/>
              </a:ext>
            </a:extLst>
          </p:cNvPr>
          <p:cNvSpPr/>
          <p:nvPr/>
        </p:nvSpPr>
        <p:spPr>
          <a:xfrm rot="10800000">
            <a:off x="463955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二等辺三角形 116">
            <a:extLst>
              <a:ext uri="{FF2B5EF4-FFF2-40B4-BE49-F238E27FC236}">
                <a16:creationId xmlns:a16="http://schemas.microsoft.com/office/drawing/2014/main" id="{87725D58-8CC8-C8BC-15DE-C547DE610839}"/>
              </a:ext>
            </a:extLst>
          </p:cNvPr>
          <p:cNvSpPr/>
          <p:nvPr/>
        </p:nvSpPr>
        <p:spPr>
          <a:xfrm rot="10800000">
            <a:off x="64493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8" name="二等辺三角形 117">
            <a:extLst>
              <a:ext uri="{FF2B5EF4-FFF2-40B4-BE49-F238E27FC236}">
                <a16:creationId xmlns:a16="http://schemas.microsoft.com/office/drawing/2014/main" id="{E7F8C986-0AD8-0A03-609F-DE01BAFE02E4}"/>
              </a:ext>
            </a:extLst>
          </p:cNvPr>
          <p:cNvSpPr/>
          <p:nvPr/>
        </p:nvSpPr>
        <p:spPr>
          <a:xfrm rot="10800000">
            <a:off x="866863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二等辺三角形 118">
            <a:extLst>
              <a:ext uri="{FF2B5EF4-FFF2-40B4-BE49-F238E27FC236}">
                <a16:creationId xmlns:a16="http://schemas.microsoft.com/office/drawing/2014/main" id="{D0606293-C94A-5E91-7513-984657BF7A68}"/>
              </a:ext>
            </a:extLst>
          </p:cNvPr>
          <p:cNvSpPr/>
          <p:nvPr/>
        </p:nvSpPr>
        <p:spPr>
          <a:xfrm rot="10800000">
            <a:off x="1089748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0" name="二等辺三角形 119">
            <a:extLst>
              <a:ext uri="{FF2B5EF4-FFF2-40B4-BE49-F238E27FC236}">
                <a16:creationId xmlns:a16="http://schemas.microsoft.com/office/drawing/2014/main" id="{543EC1FB-EA12-BA16-43E5-C807F895F614}"/>
              </a:ext>
            </a:extLst>
          </p:cNvPr>
          <p:cNvSpPr/>
          <p:nvPr/>
        </p:nvSpPr>
        <p:spPr>
          <a:xfrm rot="10800000">
            <a:off x="11234494"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テキスト ボックス 121">
            <a:extLst>
              <a:ext uri="{FF2B5EF4-FFF2-40B4-BE49-F238E27FC236}">
                <a16:creationId xmlns:a16="http://schemas.microsoft.com/office/drawing/2014/main" id="{378A3044-9071-E4FA-F69E-4711BA97ADE8}"/>
              </a:ext>
            </a:extLst>
          </p:cNvPr>
          <p:cNvSpPr txBox="1"/>
          <p:nvPr/>
        </p:nvSpPr>
        <p:spPr>
          <a:xfrm>
            <a:off x="2481273" y="4794877"/>
            <a:ext cx="1620957" cy="307777"/>
          </a:xfrm>
          <a:prstGeom prst="rect">
            <a:avLst/>
          </a:prstGeom>
          <a:noFill/>
        </p:spPr>
        <p:txBody>
          <a:bodyPr wrap="none" rtlCol="0">
            <a:spAutoFit/>
          </a:bodyPr>
          <a:lstStyle/>
          <a:p>
            <a:r>
              <a:rPr kumimoji="1" lang="ja-JP" altLang="en-US" sz="1400" dirty="0"/>
              <a:t>電気学会全国大会</a:t>
            </a:r>
          </a:p>
        </p:txBody>
      </p:sp>
      <p:sp>
        <p:nvSpPr>
          <p:cNvPr id="125" name="テキスト ボックス 124">
            <a:extLst>
              <a:ext uri="{FF2B5EF4-FFF2-40B4-BE49-F238E27FC236}">
                <a16:creationId xmlns:a16="http://schemas.microsoft.com/office/drawing/2014/main" id="{93A05771-5041-4E24-A55B-026D598EF27D}"/>
              </a:ext>
            </a:extLst>
          </p:cNvPr>
          <p:cNvSpPr txBox="1"/>
          <p:nvPr/>
        </p:nvSpPr>
        <p:spPr>
          <a:xfrm>
            <a:off x="4256537" y="47948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6" name="テキスト ボックス 125">
            <a:extLst>
              <a:ext uri="{FF2B5EF4-FFF2-40B4-BE49-F238E27FC236}">
                <a16:creationId xmlns:a16="http://schemas.microsoft.com/office/drawing/2014/main" id="{3F8D1B74-6447-4D89-4912-C60860D04B23}"/>
              </a:ext>
            </a:extLst>
          </p:cNvPr>
          <p:cNvSpPr txBox="1"/>
          <p:nvPr/>
        </p:nvSpPr>
        <p:spPr>
          <a:xfrm>
            <a:off x="5636633" y="467978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27" name="二等辺三角形 126">
            <a:extLst>
              <a:ext uri="{FF2B5EF4-FFF2-40B4-BE49-F238E27FC236}">
                <a16:creationId xmlns:a16="http://schemas.microsoft.com/office/drawing/2014/main" id="{0C1403DA-77E1-A66A-9CF3-89552EF4FB32}"/>
              </a:ext>
            </a:extLst>
          </p:cNvPr>
          <p:cNvSpPr/>
          <p:nvPr/>
        </p:nvSpPr>
        <p:spPr>
          <a:xfrm rot="10800000">
            <a:off x="680859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8" name="テキスト ボックス 127">
            <a:extLst>
              <a:ext uri="{FF2B5EF4-FFF2-40B4-BE49-F238E27FC236}">
                <a16:creationId xmlns:a16="http://schemas.microsoft.com/office/drawing/2014/main" id="{91ECB3DC-92E2-96F9-189B-579ADA075365}"/>
              </a:ext>
            </a:extLst>
          </p:cNvPr>
          <p:cNvSpPr txBox="1"/>
          <p:nvPr/>
        </p:nvSpPr>
        <p:spPr>
          <a:xfrm>
            <a:off x="6425577" y="48710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9" name="テキスト ボックス 128">
            <a:extLst>
              <a:ext uri="{FF2B5EF4-FFF2-40B4-BE49-F238E27FC236}">
                <a16:creationId xmlns:a16="http://schemas.microsoft.com/office/drawing/2014/main" id="{66DAA546-7E02-EF92-54BF-5886366773B4}"/>
              </a:ext>
            </a:extLst>
          </p:cNvPr>
          <p:cNvSpPr txBox="1"/>
          <p:nvPr/>
        </p:nvSpPr>
        <p:spPr>
          <a:xfrm>
            <a:off x="7886057" y="455989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0" name="テキスト ボックス 129">
            <a:extLst>
              <a:ext uri="{FF2B5EF4-FFF2-40B4-BE49-F238E27FC236}">
                <a16:creationId xmlns:a16="http://schemas.microsoft.com/office/drawing/2014/main" id="{26CAC891-D90D-36F1-AFB0-8C28DA603880}"/>
              </a:ext>
            </a:extLst>
          </p:cNvPr>
          <p:cNvSpPr txBox="1"/>
          <p:nvPr/>
        </p:nvSpPr>
        <p:spPr>
          <a:xfrm>
            <a:off x="9930727" y="4468146"/>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1" name="テキスト ボックス 130">
            <a:extLst>
              <a:ext uri="{FF2B5EF4-FFF2-40B4-BE49-F238E27FC236}">
                <a16:creationId xmlns:a16="http://schemas.microsoft.com/office/drawing/2014/main" id="{7C149645-9C29-3E30-1D7F-A7C9BD67F824}"/>
              </a:ext>
            </a:extLst>
          </p:cNvPr>
          <p:cNvSpPr txBox="1"/>
          <p:nvPr/>
        </p:nvSpPr>
        <p:spPr>
          <a:xfrm>
            <a:off x="9596829" y="4935256"/>
            <a:ext cx="2715808" cy="307777"/>
          </a:xfrm>
          <a:prstGeom prst="rect">
            <a:avLst/>
          </a:prstGeom>
          <a:noFill/>
        </p:spPr>
        <p:txBody>
          <a:bodyPr wrap="none" rtlCol="0">
            <a:spAutoFit/>
          </a:bodyPr>
          <a:lstStyle/>
          <a:p>
            <a:r>
              <a:rPr kumimoji="1" lang="en-US" altLang="ja-JP" sz="1400" dirty="0"/>
              <a:t>IEEE SMC, </a:t>
            </a:r>
            <a:r>
              <a:rPr kumimoji="1" lang="ja-JP" altLang="en-US" sz="1400" dirty="0"/>
              <a:t>進化計算シンポジウム</a:t>
            </a:r>
          </a:p>
        </p:txBody>
      </p:sp>
      <p:sp>
        <p:nvSpPr>
          <p:cNvPr id="132" name="二等辺三角形 131">
            <a:extLst>
              <a:ext uri="{FF2B5EF4-FFF2-40B4-BE49-F238E27FC236}">
                <a16:creationId xmlns:a16="http://schemas.microsoft.com/office/drawing/2014/main" id="{6E77298C-80B8-6186-5734-9C08E96FDD35}"/>
              </a:ext>
            </a:extLst>
          </p:cNvPr>
          <p:cNvSpPr/>
          <p:nvPr/>
        </p:nvSpPr>
        <p:spPr>
          <a:xfrm rot="10800000">
            <a:off x="8989349"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テキスト ボックス 133">
            <a:extLst>
              <a:ext uri="{FF2B5EF4-FFF2-40B4-BE49-F238E27FC236}">
                <a16:creationId xmlns:a16="http://schemas.microsoft.com/office/drawing/2014/main" id="{6BC8C52B-21F5-3812-0B10-8B8DC7B6E3A2}"/>
              </a:ext>
            </a:extLst>
          </p:cNvPr>
          <p:cNvSpPr txBox="1"/>
          <p:nvPr/>
        </p:nvSpPr>
        <p:spPr>
          <a:xfrm>
            <a:off x="8538806" y="4861648"/>
            <a:ext cx="1103187" cy="307777"/>
          </a:xfrm>
          <a:prstGeom prst="rect">
            <a:avLst/>
          </a:prstGeom>
          <a:noFill/>
        </p:spPr>
        <p:txBody>
          <a:bodyPr wrap="none" rtlCol="0">
            <a:spAutoFit/>
          </a:bodyPr>
          <a:lstStyle/>
          <a:p>
            <a:r>
              <a:rPr kumimoji="1" lang="en-US" altLang="ja-JP" sz="1400" dirty="0"/>
              <a:t>IEEE </a:t>
            </a:r>
            <a:r>
              <a:rPr kumimoji="1" lang="en-US" altLang="ja-JP" sz="1400" dirty="0" err="1"/>
              <a:t>Symp</a:t>
            </a:r>
            <a:endParaRPr kumimoji="1" lang="ja-JP" altLang="en-US" sz="1400" dirty="0"/>
          </a:p>
        </p:txBody>
      </p:sp>
      <p:sp>
        <p:nvSpPr>
          <p:cNvPr id="135" name="テキスト ボックス 134">
            <a:extLst>
              <a:ext uri="{FF2B5EF4-FFF2-40B4-BE49-F238E27FC236}">
                <a16:creationId xmlns:a16="http://schemas.microsoft.com/office/drawing/2014/main" id="{44EB6E4E-59E9-A5D8-0705-A7C0505D76C3}"/>
              </a:ext>
            </a:extLst>
          </p:cNvPr>
          <p:cNvSpPr txBox="1"/>
          <p:nvPr/>
        </p:nvSpPr>
        <p:spPr>
          <a:xfrm>
            <a:off x="9929426" y="4708261"/>
            <a:ext cx="1729704" cy="307777"/>
          </a:xfrm>
          <a:prstGeom prst="rect">
            <a:avLst/>
          </a:prstGeom>
          <a:noFill/>
        </p:spPr>
        <p:txBody>
          <a:bodyPr wrap="none" rtlCol="0">
            <a:spAutoFit/>
          </a:bodyPr>
          <a:lstStyle/>
          <a:p>
            <a:r>
              <a:rPr kumimoji="1" lang="en-US" altLang="ja-JP" sz="1400" dirty="0"/>
              <a:t>SICE Annual Conf </a:t>
            </a:r>
            <a:endParaRPr kumimoji="1" lang="ja-JP" altLang="en-US" sz="1400" dirty="0"/>
          </a:p>
        </p:txBody>
      </p:sp>
      <p:cxnSp>
        <p:nvCxnSpPr>
          <p:cNvPr id="136" name="直線矢印コネクタ 135">
            <a:extLst>
              <a:ext uri="{FF2B5EF4-FFF2-40B4-BE49-F238E27FC236}">
                <a16:creationId xmlns:a16="http://schemas.microsoft.com/office/drawing/2014/main" id="{09B331E9-D1FC-6761-2EF6-0748F8776F26}"/>
              </a:ext>
            </a:extLst>
          </p:cNvPr>
          <p:cNvCxnSpPr>
            <a:cxnSpLocks/>
          </p:cNvCxnSpPr>
          <p:nvPr/>
        </p:nvCxnSpPr>
        <p:spPr>
          <a:xfrm>
            <a:off x="2536568" y="5990178"/>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37" name="テキスト ボックス 136">
            <a:extLst>
              <a:ext uri="{FF2B5EF4-FFF2-40B4-BE49-F238E27FC236}">
                <a16:creationId xmlns:a16="http://schemas.microsoft.com/office/drawing/2014/main" id="{58551722-380A-C57B-4BCC-AA787B1F7F90}"/>
              </a:ext>
            </a:extLst>
          </p:cNvPr>
          <p:cNvSpPr txBox="1"/>
          <p:nvPr/>
        </p:nvSpPr>
        <p:spPr>
          <a:xfrm>
            <a:off x="1656511" y="5812588"/>
            <a:ext cx="902811" cy="307777"/>
          </a:xfrm>
          <a:prstGeom prst="rect">
            <a:avLst/>
          </a:prstGeom>
          <a:noFill/>
        </p:spPr>
        <p:txBody>
          <a:bodyPr wrap="none" rtlCol="0">
            <a:spAutoFit/>
          </a:bodyPr>
          <a:lstStyle/>
          <a:p>
            <a:r>
              <a:rPr kumimoji="1" lang="ja-JP" altLang="en-US" sz="1400" dirty="0"/>
              <a:t>投稿論文</a:t>
            </a:r>
          </a:p>
        </p:txBody>
      </p:sp>
      <p:sp>
        <p:nvSpPr>
          <p:cNvPr id="138" name="二等辺三角形 137">
            <a:extLst>
              <a:ext uri="{FF2B5EF4-FFF2-40B4-BE49-F238E27FC236}">
                <a16:creationId xmlns:a16="http://schemas.microsoft.com/office/drawing/2014/main" id="{2C356A00-FE1F-708F-8C49-F0E74662628F}"/>
              </a:ext>
            </a:extLst>
          </p:cNvPr>
          <p:cNvSpPr/>
          <p:nvPr/>
        </p:nvSpPr>
        <p:spPr>
          <a:xfrm rot="10800000">
            <a:off x="7187284"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二等辺三角形 138">
            <a:extLst>
              <a:ext uri="{FF2B5EF4-FFF2-40B4-BE49-F238E27FC236}">
                <a16:creationId xmlns:a16="http://schemas.microsoft.com/office/drawing/2014/main" id="{A67C11A3-50D6-BC81-C3D0-DB960E73DD0F}"/>
              </a:ext>
            </a:extLst>
          </p:cNvPr>
          <p:cNvSpPr/>
          <p:nvPr/>
        </p:nvSpPr>
        <p:spPr>
          <a:xfrm rot="10800000">
            <a:off x="9665437"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33C99B28-66A0-6319-7F0C-3A5495C31F1B}"/>
              </a:ext>
            </a:extLst>
          </p:cNvPr>
          <p:cNvSpPr txBox="1"/>
          <p:nvPr/>
        </p:nvSpPr>
        <p:spPr>
          <a:xfrm>
            <a:off x="6635947" y="5512994"/>
            <a:ext cx="1261884" cy="307777"/>
          </a:xfrm>
          <a:prstGeom prst="rect">
            <a:avLst/>
          </a:prstGeom>
          <a:noFill/>
        </p:spPr>
        <p:txBody>
          <a:bodyPr wrap="none" rtlCol="0">
            <a:spAutoFit/>
          </a:bodyPr>
          <a:lstStyle/>
          <a:p>
            <a:r>
              <a:rPr kumimoji="1" lang="ja-JP" altLang="en-US" sz="1400" dirty="0"/>
              <a:t>電気学会掲載</a:t>
            </a:r>
          </a:p>
        </p:txBody>
      </p:sp>
      <p:sp>
        <p:nvSpPr>
          <p:cNvPr id="141" name="二等辺三角形 140">
            <a:extLst>
              <a:ext uri="{FF2B5EF4-FFF2-40B4-BE49-F238E27FC236}">
                <a16:creationId xmlns:a16="http://schemas.microsoft.com/office/drawing/2014/main" id="{4E370E17-4C60-47DC-DF2E-022BAB9C6F78}"/>
              </a:ext>
            </a:extLst>
          </p:cNvPr>
          <p:cNvSpPr/>
          <p:nvPr/>
        </p:nvSpPr>
        <p:spPr>
          <a:xfrm rot="10800000">
            <a:off x="11388221" y="584317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A2F59BB-5F8F-97B2-A98B-0455FDEBCEB7}"/>
              </a:ext>
            </a:extLst>
          </p:cNvPr>
          <p:cNvSpPr txBox="1"/>
          <p:nvPr/>
        </p:nvSpPr>
        <p:spPr>
          <a:xfrm>
            <a:off x="9124505" y="5512994"/>
            <a:ext cx="1261884" cy="307777"/>
          </a:xfrm>
          <a:prstGeom prst="rect">
            <a:avLst/>
          </a:prstGeom>
          <a:noFill/>
        </p:spPr>
        <p:txBody>
          <a:bodyPr wrap="none" rtlCol="0">
            <a:spAutoFit/>
          </a:bodyPr>
          <a:lstStyle/>
          <a:p>
            <a:r>
              <a:rPr kumimoji="1" lang="ja-JP" altLang="en-US" sz="1400" dirty="0"/>
              <a:t>電気学会掲載</a:t>
            </a:r>
          </a:p>
        </p:txBody>
      </p:sp>
      <p:sp>
        <p:nvSpPr>
          <p:cNvPr id="143" name="テキスト ボックス 142">
            <a:extLst>
              <a:ext uri="{FF2B5EF4-FFF2-40B4-BE49-F238E27FC236}">
                <a16:creationId xmlns:a16="http://schemas.microsoft.com/office/drawing/2014/main" id="{0FF83A71-9EBC-05C5-65AF-D987CC4BB9F3}"/>
              </a:ext>
            </a:extLst>
          </p:cNvPr>
          <p:cNvSpPr txBox="1"/>
          <p:nvPr/>
        </p:nvSpPr>
        <p:spPr>
          <a:xfrm>
            <a:off x="10836791" y="5512994"/>
            <a:ext cx="1261884" cy="307777"/>
          </a:xfrm>
          <a:prstGeom prst="rect">
            <a:avLst/>
          </a:prstGeom>
          <a:noFill/>
        </p:spPr>
        <p:txBody>
          <a:bodyPr wrap="none" rtlCol="0">
            <a:spAutoFit/>
          </a:bodyPr>
          <a:lstStyle/>
          <a:p>
            <a:r>
              <a:rPr kumimoji="1" lang="ja-JP" altLang="en-US" sz="1400" dirty="0"/>
              <a:t>電気学会投稿</a:t>
            </a:r>
          </a:p>
        </p:txBody>
      </p:sp>
      <p:pic>
        <p:nvPicPr>
          <p:cNvPr id="4" name="図 3" descr="名称未設定-4-21.png">
            <a:extLst>
              <a:ext uri="{FF2B5EF4-FFF2-40B4-BE49-F238E27FC236}">
                <a16:creationId xmlns:a16="http://schemas.microsoft.com/office/drawing/2014/main" id="{5DBDBA64-C840-1AF8-39EA-009469A0E8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472" t="22188" b="34855"/>
          <a:stretch/>
        </p:blipFill>
        <p:spPr>
          <a:xfrm>
            <a:off x="44302" y="2072636"/>
            <a:ext cx="1432614" cy="249318"/>
          </a:xfrm>
          <a:prstGeom prst="rect">
            <a:avLst/>
          </a:prstGeom>
          <a:solidFill>
            <a:schemeClr val="bg1"/>
          </a:solidFill>
        </p:spPr>
      </p:pic>
      <p:pic>
        <p:nvPicPr>
          <p:cNvPr id="5" name="図 4">
            <a:extLst>
              <a:ext uri="{FF2B5EF4-FFF2-40B4-BE49-F238E27FC236}">
                <a16:creationId xmlns:a16="http://schemas.microsoft.com/office/drawing/2014/main" id="{C3CF3455-4249-D8DE-4393-427937E46C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604" y="3934670"/>
            <a:ext cx="1089570" cy="830567"/>
          </a:xfrm>
          <a:prstGeom prst="rect">
            <a:avLst/>
          </a:prstGeom>
          <a:solidFill>
            <a:schemeClr val="bg1"/>
          </a:solidFill>
        </p:spPr>
      </p:pic>
      <p:cxnSp>
        <p:nvCxnSpPr>
          <p:cNvPr id="11" name="直線コネクタ 10">
            <a:extLst>
              <a:ext uri="{FF2B5EF4-FFF2-40B4-BE49-F238E27FC236}">
                <a16:creationId xmlns:a16="http://schemas.microsoft.com/office/drawing/2014/main" id="{DA91960B-E4E8-F9EE-E5DA-12677722EB4B}"/>
              </a:ext>
            </a:extLst>
          </p:cNvPr>
          <p:cNvCxnSpPr>
            <a:cxnSpLocks/>
          </p:cNvCxnSpPr>
          <p:nvPr/>
        </p:nvCxnSpPr>
        <p:spPr>
          <a:xfrm flipH="1">
            <a:off x="116048" y="193457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9EAD302-4CC7-2B92-66E6-0B229DAE57CA}"/>
              </a:ext>
            </a:extLst>
          </p:cNvPr>
          <p:cNvCxnSpPr>
            <a:cxnSpLocks/>
          </p:cNvCxnSpPr>
          <p:nvPr/>
        </p:nvCxnSpPr>
        <p:spPr>
          <a:xfrm flipH="1">
            <a:off x="116048" y="380805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4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下記の分担で進め、学生には研究テーマとして着手いただいた。</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5018031" y="1642747"/>
            <a:ext cx="0" cy="43813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2199562" y="1726633"/>
            <a:ext cx="1218603" cy="461665"/>
          </a:xfrm>
          <a:prstGeom prst="rect">
            <a:avLst/>
          </a:prstGeom>
          <a:noFill/>
        </p:spPr>
        <p:txBody>
          <a:bodyPr wrap="none" rtlCol="0">
            <a:spAutoFit/>
          </a:bodyPr>
          <a:lstStyle/>
          <a:p>
            <a:r>
              <a:rPr kumimoji="1" lang="ja-JP" altLang="en-US" sz="2400" b="1" dirty="0"/>
              <a:t>メンバー</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945"/>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67BC34E-DE05-498A-9E2B-258BC68B17AA}"/>
              </a:ext>
            </a:extLst>
          </p:cNvPr>
          <p:cNvSpPr txBox="1"/>
          <p:nvPr/>
        </p:nvSpPr>
        <p:spPr>
          <a:xfrm>
            <a:off x="7829754" y="2861136"/>
            <a:ext cx="3542181" cy="369332"/>
          </a:xfrm>
          <a:prstGeom prst="rect">
            <a:avLst/>
          </a:prstGeom>
          <a:noFill/>
        </p:spPr>
        <p:txBody>
          <a:bodyPr wrap="square" rtlCol="0">
            <a:spAutoFit/>
          </a:bodyPr>
          <a:lstStyle/>
          <a:p>
            <a:pPr algn="ctr"/>
            <a:r>
              <a:rPr kumimoji="1" lang="ja-JP" altLang="en-US" dirty="0"/>
              <a:t>問題分割に基づく制約対処法</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1741904" y="2845747"/>
            <a:ext cx="1085554" cy="400110"/>
          </a:xfrm>
          <a:prstGeom prst="rect">
            <a:avLst/>
          </a:prstGeom>
          <a:noFill/>
        </p:spPr>
        <p:txBody>
          <a:bodyPr wrap="none" rtlCol="0">
            <a:spAutoFit/>
          </a:bodyPr>
          <a:lstStyle/>
          <a:p>
            <a:pPr algn="ctr"/>
            <a:r>
              <a:rPr kumimoji="1" lang="ja-JP" altLang="en-US" sz="2000" dirty="0"/>
              <a:t>安田さん</a:t>
            </a: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1741904" y="4295453"/>
            <a:ext cx="1085554" cy="400110"/>
          </a:xfrm>
          <a:prstGeom prst="rect">
            <a:avLst/>
          </a:prstGeom>
          <a:noFill/>
        </p:spPr>
        <p:txBody>
          <a:bodyPr wrap="none" rtlCol="0">
            <a:spAutoFit/>
          </a:bodyPr>
          <a:lstStyle/>
          <a:p>
            <a:pPr algn="ctr"/>
            <a:r>
              <a:rPr kumimoji="1" lang="ja-JP" altLang="en-US" sz="2000" dirty="0"/>
              <a:t>佐藤さん</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7897873" y="1719342"/>
            <a:ext cx="1415772" cy="461665"/>
          </a:xfrm>
          <a:prstGeom prst="rect">
            <a:avLst/>
          </a:prstGeom>
          <a:noFill/>
        </p:spPr>
        <p:txBody>
          <a:bodyPr wrap="none" rtlCol="0">
            <a:spAutoFit/>
          </a:bodyPr>
          <a:lstStyle/>
          <a:p>
            <a:r>
              <a:rPr kumimoji="1" lang="ja-JP" altLang="en-US" sz="2400" b="1" dirty="0"/>
              <a:t>研究担当</a:t>
            </a:r>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741904" y="3824819"/>
            <a:ext cx="1342034" cy="400110"/>
          </a:xfrm>
          <a:prstGeom prst="rect">
            <a:avLst/>
          </a:prstGeom>
          <a:noFill/>
        </p:spPr>
        <p:txBody>
          <a:bodyPr wrap="none" rtlCol="0">
            <a:spAutoFit/>
          </a:bodyPr>
          <a:lstStyle/>
          <a:p>
            <a:pPr algn="ctr"/>
            <a:r>
              <a:rPr kumimoji="1" lang="ja-JP" altLang="en-US" sz="2000" dirty="0"/>
              <a:t>宇津本さん</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7" name="テキスト ボックス 6">
            <a:extLst>
              <a:ext uri="{FF2B5EF4-FFF2-40B4-BE49-F238E27FC236}">
                <a16:creationId xmlns:a16="http://schemas.microsoft.com/office/drawing/2014/main" id="{621EE5E4-5BDE-E820-09E5-6316C2D74956}"/>
              </a:ext>
            </a:extLst>
          </p:cNvPr>
          <p:cNvSpPr txBox="1"/>
          <p:nvPr/>
        </p:nvSpPr>
        <p:spPr>
          <a:xfrm>
            <a:off x="1741904" y="3331165"/>
            <a:ext cx="1085554" cy="400110"/>
          </a:xfrm>
          <a:prstGeom prst="rect">
            <a:avLst/>
          </a:prstGeom>
          <a:noFill/>
        </p:spPr>
        <p:txBody>
          <a:bodyPr wrap="none" rtlCol="0">
            <a:spAutoFit/>
          </a:bodyPr>
          <a:lstStyle/>
          <a:p>
            <a:pPr algn="ctr"/>
            <a:r>
              <a:rPr kumimoji="1" lang="ja-JP" altLang="en-US" sz="2000" dirty="0"/>
              <a:t>小嶋さん</a:t>
            </a:r>
          </a:p>
        </p:txBody>
      </p:sp>
      <p:sp>
        <p:nvSpPr>
          <p:cNvPr id="18" name="テキスト ボックス 17">
            <a:extLst>
              <a:ext uri="{FF2B5EF4-FFF2-40B4-BE49-F238E27FC236}">
                <a16:creationId xmlns:a16="http://schemas.microsoft.com/office/drawing/2014/main" id="{4BEB5D92-262F-24A7-CC8E-B591C1D30FF0}"/>
              </a:ext>
            </a:extLst>
          </p:cNvPr>
          <p:cNvSpPr txBox="1"/>
          <p:nvPr/>
        </p:nvSpPr>
        <p:spPr>
          <a:xfrm>
            <a:off x="7440571" y="3346554"/>
            <a:ext cx="4307077" cy="369332"/>
          </a:xfrm>
          <a:prstGeom prst="rect">
            <a:avLst/>
          </a:prstGeom>
          <a:noFill/>
        </p:spPr>
        <p:txBody>
          <a:bodyPr wrap="square" rtlCol="0">
            <a:spAutoFit/>
          </a:bodyPr>
          <a:lstStyle/>
          <a:p>
            <a:pPr algn="ctr"/>
            <a:r>
              <a:rPr kumimoji="1" lang="ja-JP" altLang="en-US" dirty="0"/>
              <a:t>問題分割に基づく制約対処法の正規化</a:t>
            </a:r>
            <a:endParaRPr kumimoji="1" lang="en-US" altLang="ja-JP" dirty="0"/>
          </a:p>
        </p:txBody>
      </p:sp>
      <p:sp>
        <p:nvSpPr>
          <p:cNvPr id="19" name="テキスト ボックス 18">
            <a:extLst>
              <a:ext uri="{FF2B5EF4-FFF2-40B4-BE49-F238E27FC236}">
                <a16:creationId xmlns:a16="http://schemas.microsoft.com/office/drawing/2014/main" id="{3B064888-AA70-10FF-FC7E-F2ACC465EE44}"/>
              </a:ext>
            </a:extLst>
          </p:cNvPr>
          <p:cNvSpPr txBox="1"/>
          <p:nvPr/>
        </p:nvSpPr>
        <p:spPr>
          <a:xfrm>
            <a:off x="7652645" y="3840208"/>
            <a:ext cx="3896399" cy="369332"/>
          </a:xfrm>
          <a:prstGeom prst="rect">
            <a:avLst/>
          </a:prstGeom>
          <a:noFill/>
        </p:spPr>
        <p:txBody>
          <a:bodyPr wrap="square" rtlCol="0">
            <a:spAutoFit/>
          </a:bodyPr>
          <a:lstStyle/>
          <a:p>
            <a:pPr algn="ctr"/>
            <a:r>
              <a:rPr kumimoji="1" lang="ja-JP" altLang="en-US" dirty="0"/>
              <a:t>ハイブリッド制約対処法</a:t>
            </a:r>
            <a:endParaRPr kumimoji="1" lang="en-US" altLang="ja-JP" dirty="0"/>
          </a:p>
        </p:txBody>
      </p:sp>
      <p:sp>
        <p:nvSpPr>
          <p:cNvPr id="22" name="テキスト ボックス 21">
            <a:extLst>
              <a:ext uri="{FF2B5EF4-FFF2-40B4-BE49-F238E27FC236}">
                <a16:creationId xmlns:a16="http://schemas.microsoft.com/office/drawing/2014/main" id="{461DDB50-6DA2-67D8-FA20-645FC0477507}"/>
              </a:ext>
            </a:extLst>
          </p:cNvPr>
          <p:cNvSpPr txBox="1"/>
          <p:nvPr/>
        </p:nvSpPr>
        <p:spPr>
          <a:xfrm>
            <a:off x="7652645" y="4310842"/>
            <a:ext cx="3896399" cy="369332"/>
          </a:xfrm>
          <a:prstGeom prst="rect">
            <a:avLst/>
          </a:prstGeom>
          <a:noFill/>
        </p:spPr>
        <p:txBody>
          <a:bodyPr wrap="square" rtlCol="0">
            <a:spAutoFit/>
          </a:bodyPr>
          <a:lstStyle/>
          <a:p>
            <a:pPr algn="ctr"/>
            <a:r>
              <a:rPr kumimoji="1" lang="ja-JP" altLang="en-US" dirty="0"/>
              <a:t>有制約向け外部アーカイブによる改良</a:t>
            </a:r>
            <a:endParaRPr kumimoji="1" lang="en-US" altLang="ja-JP" dirty="0"/>
          </a:p>
        </p:txBody>
      </p:sp>
      <p:sp>
        <p:nvSpPr>
          <p:cNvPr id="4" name="テキスト ボックス 3">
            <a:extLst>
              <a:ext uri="{FF2B5EF4-FFF2-40B4-BE49-F238E27FC236}">
                <a16:creationId xmlns:a16="http://schemas.microsoft.com/office/drawing/2014/main" id="{ED39C945-9A71-6007-5346-8528F3A904BA}"/>
              </a:ext>
            </a:extLst>
          </p:cNvPr>
          <p:cNvSpPr txBox="1"/>
          <p:nvPr/>
        </p:nvSpPr>
        <p:spPr>
          <a:xfrm>
            <a:off x="1741904" y="2379447"/>
            <a:ext cx="1210588" cy="400110"/>
          </a:xfrm>
          <a:prstGeom prst="rect">
            <a:avLst/>
          </a:prstGeom>
          <a:noFill/>
        </p:spPr>
        <p:txBody>
          <a:bodyPr wrap="none" rtlCol="0">
            <a:spAutoFit/>
          </a:bodyPr>
          <a:lstStyle/>
          <a:p>
            <a:pPr algn="ctr"/>
            <a:r>
              <a:rPr kumimoji="1" lang="ja-JP" altLang="en-US" sz="2000" dirty="0"/>
              <a:t>安田先生</a:t>
            </a:r>
          </a:p>
        </p:txBody>
      </p:sp>
      <p:sp>
        <p:nvSpPr>
          <p:cNvPr id="5" name="テキスト ボックス 4">
            <a:extLst>
              <a:ext uri="{FF2B5EF4-FFF2-40B4-BE49-F238E27FC236}">
                <a16:creationId xmlns:a16="http://schemas.microsoft.com/office/drawing/2014/main" id="{909A295A-1CD3-2FB1-0627-05B0F6EA3096}"/>
              </a:ext>
            </a:extLst>
          </p:cNvPr>
          <p:cNvSpPr txBox="1"/>
          <p:nvPr/>
        </p:nvSpPr>
        <p:spPr>
          <a:xfrm>
            <a:off x="6373145" y="2379447"/>
            <a:ext cx="4465229" cy="400110"/>
          </a:xfrm>
          <a:prstGeom prst="rect">
            <a:avLst/>
          </a:prstGeom>
          <a:noFill/>
        </p:spPr>
        <p:txBody>
          <a:bodyPr wrap="square" rtlCol="0">
            <a:spAutoFit/>
          </a:bodyPr>
          <a:lstStyle/>
          <a:p>
            <a:pPr algn="ctr"/>
            <a:r>
              <a:rPr kumimoji="1" lang="ja-JP" altLang="en-US" sz="2000" dirty="0"/>
              <a:t>研究指導／都立大側の研究総括</a:t>
            </a:r>
            <a:endParaRPr kumimoji="1" lang="en-US" altLang="ja-JP" sz="2000" dirty="0"/>
          </a:p>
        </p:txBody>
      </p:sp>
      <p:pic>
        <p:nvPicPr>
          <p:cNvPr id="6" name="図 5">
            <a:extLst>
              <a:ext uri="{FF2B5EF4-FFF2-40B4-BE49-F238E27FC236}">
                <a16:creationId xmlns:a16="http://schemas.microsoft.com/office/drawing/2014/main" id="{1D79A2D3-FF49-8E25-A933-DD43C1F168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806" y="3084672"/>
            <a:ext cx="1089570" cy="830567"/>
          </a:xfrm>
          <a:prstGeom prst="rect">
            <a:avLst/>
          </a:prstGeom>
          <a:solidFill>
            <a:schemeClr val="bg1"/>
          </a:solidFill>
        </p:spPr>
      </p:pic>
      <p:sp>
        <p:nvSpPr>
          <p:cNvPr id="9" name="テキスト ボックス 8">
            <a:extLst>
              <a:ext uri="{FF2B5EF4-FFF2-40B4-BE49-F238E27FC236}">
                <a16:creationId xmlns:a16="http://schemas.microsoft.com/office/drawing/2014/main" id="{B33520B0-7117-525F-C5D0-AAAEC93DFB3A}"/>
              </a:ext>
            </a:extLst>
          </p:cNvPr>
          <p:cNvSpPr txBox="1"/>
          <p:nvPr/>
        </p:nvSpPr>
        <p:spPr>
          <a:xfrm>
            <a:off x="3283775" y="3346554"/>
            <a:ext cx="1620957" cy="369332"/>
          </a:xfrm>
          <a:prstGeom prst="rect">
            <a:avLst/>
          </a:prstGeom>
          <a:noFill/>
        </p:spPr>
        <p:txBody>
          <a:bodyPr wrap="none" rtlCol="0">
            <a:spAutoFit/>
          </a:bodyPr>
          <a:lstStyle/>
          <a:p>
            <a:pPr algn="ctr"/>
            <a:r>
              <a:rPr kumimoji="1" lang="en-US" altLang="ja-JP" dirty="0"/>
              <a:t>2022</a:t>
            </a:r>
            <a:r>
              <a:rPr kumimoji="1" lang="ja-JP" altLang="en-US" dirty="0"/>
              <a:t>年度修了</a:t>
            </a:r>
            <a:endParaRPr kumimoji="1" lang="ja-JP" altLang="en-US" sz="2000" dirty="0"/>
          </a:p>
        </p:txBody>
      </p:sp>
      <p:cxnSp>
        <p:nvCxnSpPr>
          <p:cNvPr id="11" name="直線コネクタ 10">
            <a:extLst>
              <a:ext uri="{FF2B5EF4-FFF2-40B4-BE49-F238E27FC236}">
                <a16:creationId xmlns:a16="http://schemas.microsoft.com/office/drawing/2014/main" id="{E2EE9247-3B94-3644-CC82-66B1E89BEB05}"/>
              </a:ext>
            </a:extLst>
          </p:cNvPr>
          <p:cNvCxnSpPr>
            <a:cxnSpLocks/>
          </p:cNvCxnSpPr>
          <p:nvPr/>
        </p:nvCxnSpPr>
        <p:spPr>
          <a:xfrm flipH="1" flipV="1">
            <a:off x="522300" y="4806798"/>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2CECD0E-7E3B-453A-0A49-110C1425CAA8}"/>
              </a:ext>
            </a:extLst>
          </p:cNvPr>
          <p:cNvSpPr txBox="1"/>
          <p:nvPr/>
        </p:nvSpPr>
        <p:spPr>
          <a:xfrm>
            <a:off x="1741904" y="5561448"/>
            <a:ext cx="889067" cy="400110"/>
          </a:xfrm>
          <a:prstGeom prst="rect">
            <a:avLst/>
          </a:prstGeom>
          <a:noFill/>
        </p:spPr>
        <p:txBody>
          <a:bodyPr wrap="square" rtlCol="0">
            <a:spAutoFit/>
          </a:bodyPr>
          <a:lstStyle/>
          <a:p>
            <a:r>
              <a:rPr kumimoji="1" lang="ja-JP" altLang="en-US" sz="2000" dirty="0"/>
              <a:t>熊谷</a:t>
            </a:r>
          </a:p>
        </p:txBody>
      </p:sp>
      <p:sp>
        <p:nvSpPr>
          <p:cNvPr id="14" name="テキスト ボックス 13">
            <a:extLst>
              <a:ext uri="{FF2B5EF4-FFF2-40B4-BE49-F238E27FC236}">
                <a16:creationId xmlns:a16="http://schemas.microsoft.com/office/drawing/2014/main" id="{295E18BD-DBC2-5126-18DB-8B57D6DAFF9D}"/>
              </a:ext>
            </a:extLst>
          </p:cNvPr>
          <p:cNvSpPr txBox="1"/>
          <p:nvPr/>
        </p:nvSpPr>
        <p:spPr>
          <a:xfrm>
            <a:off x="1741904" y="4973011"/>
            <a:ext cx="889067" cy="400110"/>
          </a:xfrm>
          <a:prstGeom prst="rect">
            <a:avLst/>
          </a:prstGeom>
          <a:noFill/>
        </p:spPr>
        <p:txBody>
          <a:bodyPr wrap="square" rtlCol="0">
            <a:spAutoFit/>
          </a:bodyPr>
          <a:lstStyle/>
          <a:p>
            <a:r>
              <a:rPr kumimoji="1" lang="ja-JP" altLang="en-US" sz="2000" dirty="0"/>
              <a:t>鎌田</a:t>
            </a:r>
          </a:p>
        </p:txBody>
      </p:sp>
      <p:pic>
        <p:nvPicPr>
          <p:cNvPr id="20" name="図 19" descr="名称未設定-4-21.png">
            <a:extLst>
              <a:ext uri="{FF2B5EF4-FFF2-40B4-BE49-F238E27FC236}">
                <a16:creationId xmlns:a16="http://schemas.microsoft.com/office/drawing/2014/main" id="{B1CE93BE-0483-B007-8702-C46CC570A7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72" t="22188" b="34855"/>
          <a:stretch/>
        </p:blipFill>
        <p:spPr>
          <a:xfrm>
            <a:off x="381284" y="5427680"/>
            <a:ext cx="1432614" cy="249318"/>
          </a:xfrm>
          <a:prstGeom prst="rect">
            <a:avLst/>
          </a:prstGeom>
          <a:solidFill>
            <a:schemeClr val="bg1"/>
          </a:solidFill>
        </p:spPr>
      </p:pic>
      <p:sp>
        <p:nvSpPr>
          <p:cNvPr id="21" name="テキスト ボックス 20">
            <a:extLst>
              <a:ext uri="{FF2B5EF4-FFF2-40B4-BE49-F238E27FC236}">
                <a16:creationId xmlns:a16="http://schemas.microsoft.com/office/drawing/2014/main" id="{63B95C3E-A000-674E-7A53-B380F82598EF}"/>
              </a:ext>
            </a:extLst>
          </p:cNvPr>
          <p:cNvSpPr txBox="1"/>
          <p:nvPr/>
        </p:nvSpPr>
        <p:spPr>
          <a:xfrm>
            <a:off x="3424839" y="2394836"/>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3" name="テキスト ボックス 22">
            <a:extLst>
              <a:ext uri="{FF2B5EF4-FFF2-40B4-BE49-F238E27FC236}">
                <a16:creationId xmlns:a16="http://schemas.microsoft.com/office/drawing/2014/main" id="{9C82A915-D24C-AA98-ADA4-63121C9D4AFA}"/>
              </a:ext>
            </a:extLst>
          </p:cNvPr>
          <p:cNvSpPr txBox="1"/>
          <p:nvPr/>
        </p:nvSpPr>
        <p:spPr>
          <a:xfrm>
            <a:off x="3424839" y="4988400"/>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4" name="テキスト ボックス 23">
            <a:extLst>
              <a:ext uri="{FF2B5EF4-FFF2-40B4-BE49-F238E27FC236}">
                <a16:creationId xmlns:a16="http://schemas.microsoft.com/office/drawing/2014/main" id="{E415CBB4-12AE-AD36-1A1B-6AE79F8F17D8}"/>
              </a:ext>
            </a:extLst>
          </p:cNvPr>
          <p:cNvSpPr txBox="1"/>
          <p:nvPr/>
        </p:nvSpPr>
        <p:spPr>
          <a:xfrm>
            <a:off x="3360720" y="2861136"/>
            <a:ext cx="1467068" cy="369332"/>
          </a:xfrm>
          <a:prstGeom prst="rect">
            <a:avLst/>
          </a:prstGeom>
          <a:noFill/>
        </p:spPr>
        <p:txBody>
          <a:bodyPr wrap="none" rtlCol="0">
            <a:spAutoFit/>
          </a:bodyPr>
          <a:lstStyle/>
          <a:p>
            <a:pPr algn="ctr"/>
            <a:r>
              <a:rPr kumimoji="1" lang="ja-JP" altLang="en-US" dirty="0"/>
              <a:t>博士課程</a:t>
            </a:r>
            <a:r>
              <a:rPr kumimoji="1" lang="en-US" altLang="ja-JP" dirty="0"/>
              <a:t>2</a:t>
            </a:r>
            <a:r>
              <a:rPr kumimoji="1" lang="ja-JP" altLang="en-US" dirty="0"/>
              <a:t>年</a:t>
            </a:r>
            <a:endParaRPr kumimoji="1" lang="ja-JP" altLang="en-US" sz="2000" dirty="0"/>
          </a:p>
        </p:txBody>
      </p:sp>
      <p:sp>
        <p:nvSpPr>
          <p:cNvPr id="25" name="テキスト ボックス 24">
            <a:extLst>
              <a:ext uri="{FF2B5EF4-FFF2-40B4-BE49-F238E27FC236}">
                <a16:creationId xmlns:a16="http://schemas.microsoft.com/office/drawing/2014/main" id="{1665E165-E6F8-FA59-FC3D-BE53F544B0B3}"/>
              </a:ext>
            </a:extLst>
          </p:cNvPr>
          <p:cNvSpPr txBox="1"/>
          <p:nvPr/>
        </p:nvSpPr>
        <p:spPr>
          <a:xfrm>
            <a:off x="3360717" y="4310842"/>
            <a:ext cx="1467069" cy="369332"/>
          </a:xfrm>
          <a:prstGeom prst="rect">
            <a:avLst/>
          </a:prstGeom>
          <a:noFill/>
        </p:spPr>
        <p:txBody>
          <a:bodyPr wrap="none" rtlCol="0">
            <a:spAutoFit/>
          </a:bodyPr>
          <a:lstStyle/>
          <a:p>
            <a:pPr algn="ctr"/>
            <a:r>
              <a:rPr kumimoji="1" lang="ja-JP" altLang="en-US" dirty="0"/>
              <a:t>修士課程</a:t>
            </a:r>
            <a:r>
              <a:rPr kumimoji="1" lang="en-US" altLang="ja-JP" dirty="0"/>
              <a:t>2</a:t>
            </a:r>
            <a:r>
              <a:rPr kumimoji="1" lang="ja-JP" altLang="en-US" dirty="0"/>
              <a:t>年</a:t>
            </a:r>
            <a:endParaRPr kumimoji="1" lang="ja-JP" altLang="en-US" sz="2000" dirty="0"/>
          </a:p>
        </p:txBody>
      </p:sp>
      <p:sp>
        <p:nvSpPr>
          <p:cNvPr id="27" name="テキスト ボックス 26">
            <a:extLst>
              <a:ext uri="{FF2B5EF4-FFF2-40B4-BE49-F238E27FC236}">
                <a16:creationId xmlns:a16="http://schemas.microsoft.com/office/drawing/2014/main" id="{C6B981F8-2B8D-80BA-9692-20E188C46AE1}"/>
              </a:ext>
            </a:extLst>
          </p:cNvPr>
          <p:cNvSpPr txBox="1"/>
          <p:nvPr/>
        </p:nvSpPr>
        <p:spPr>
          <a:xfrm>
            <a:off x="3360719" y="3840208"/>
            <a:ext cx="1467069" cy="369332"/>
          </a:xfrm>
          <a:prstGeom prst="rect">
            <a:avLst/>
          </a:prstGeom>
          <a:noFill/>
        </p:spPr>
        <p:txBody>
          <a:bodyPr wrap="none" rtlCol="0">
            <a:spAutoFit/>
          </a:bodyPr>
          <a:lstStyle/>
          <a:p>
            <a:pPr algn="ctr"/>
            <a:r>
              <a:rPr kumimoji="1" lang="ja-JP" altLang="en-US" dirty="0"/>
              <a:t>修士課程</a:t>
            </a:r>
            <a:r>
              <a:rPr kumimoji="1" lang="en-US" altLang="ja-JP" dirty="0"/>
              <a:t>1</a:t>
            </a:r>
            <a:r>
              <a:rPr kumimoji="1" lang="ja-JP" altLang="en-US" dirty="0"/>
              <a:t>年</a:t>
            </a:r>
          </a:p>
        </p:txBody>
      </p:sp>
      <p:sp>
        <p:nvSpPr>
          <p:cNvPr id="28" name="テキスト ボックス 27">
            <a:extLst>
              <a:ext uri="{FF2B5EF4-FFF2-40B4-BE49-F238E27FC236}">
                <a16:creationId xmlns:a16="http://schemas.microsoft.com/office/drawing/2014/main" id="{645DDFBC-7741-E1FF-2185-44B0FA7D624E}"/>
              </a:ext>
            </a:extLst>
          </p:cNvPr>
          <p:cNvSpPr txBox="1"/>
          <p:nvPr/>
        </p:nvSpPr>
        <p:spPr>
          <a:xfrm>
            <a:off x="6462740" y="4973011"/>
            <a:ext cx="4286039" cy="400110"/>
          </a:xfrm>
          <a:prstGeom prst="rect">
            <a:avLst/>
          </a:prstGeom>
          <a:noFill/>
        </p:spPr>
        <p:txBody>
          <a:bodyPr wrap="square" rtlCol="0">
            <a:spAutoFit/>
          </a:bodyPr>
          <a:lstStyle/>
          <a:p>
            <a:pPr algn="ctr"/>
            <a:r>
              <a:rPr kumimoji="1" lang="ja-JP" altLang="en-US" sz="2000" dirty="0"/>
              <a:t>社内研究テーマ管理</a:t>
            </a:r>
            <a:endParaRPr kumimoji="1" lang="en-US" altLang="ja-JP" sz="2000" dirty="0"/>
          </a:p>
        </p:txBody>
      </p:sp>
      <p:sp>
        <p:nvSpPr>
          <p:cNvPr id="30" name="テキスト ボックス 29">
            <a:extLst>
              <a:ext uri="{FF2B5EF4-FFF2-40B4-BE49-F238E27FC236}">
                <a16:creationId xmlns:a16="http://schemas.microsoft.com/office/drawing/2014/main" id="{089FA0E3-498A-D850-53CF-30008A23FFFB}"/>
              </a:ext>
            </a:extLst>
          </p:cNvPr>
          <p:cNvSpPr txBox="1"/>
          <p:nvPr/>
        </p:nvSpPr>
        <p:spPr>
          <a:xfrm>
            <a:off x="5816199" y="5407560"/>
            <a:ext cx="5579120" cy="707886"/>
          </a:xfrm>
          <a:prstGeom prst="rect">
            <a:avLst/>
          </a:prstGeom>
          <a:noFill/>
        </p:spPr>
        <p:txBody>
          <a:bodyPr wrap="square" rtlCol="0">
            <a:spAutoFit/>
          </a:bodyPr>
          <a:lstStyle/>
          <a:p>
            <a:pPr algn="ctr"/>
            <a:r>
              <a:rPr kumimoji="1" lang="ja-JP" altLang="en-US" sz="2000" dirty="0"/>
              <a:t>共同研究プロジェクト管理／横河側の研究総括</a:t>
            </a:r>
            <a:endParaRPr kumimoji="1" lang="en-US" altLang="ja-JP" sz="2000" dirty="0"/>
          </a:p>
          <a:p>
            <a:pPr algn="ctr"/>
            <a:r>
              <a:rPr kumimoji="1" lang="ja-JP" altLang="en-US" sz="2000" dirty="0"/>
              <a:t>実問題検証・評価／混合変数対処法</a:t>
            </a:r>
            <a:endParaRPr kumimoji="1" lang="en-US" altLang="ja-JP" sz="2000" dirty="0"/>
          </a:p>
        </p:txBody>
      </p:sp>
      <p:sp>
        <p:nvSpPr>
          <p:cNvPr id="31" name="テキスト ボックス 30">
            <a:extLst>
              <a:ext uri="{FF2B5EF4-FFF2-40B4-BE49-F238E27FC236}">
                <a16:creationId xmlns:a16="http://schemas.microsoft.com/office/drawing/2014/main" id="{FAB5CBF3-75F8-9475-08E0-F3BD525EBDB4}"/>
              </a:ext>
            </a:extLst>
          </p:cNvPr>
          <p:cNvSpPr txBox="1"/>
          <p:nvPr/>
        </p:nvSpPr>
        <p:spPr>
          <a:xfrm>
            <a:off x="4924078" y="3431798"/>
            <a:ext cx="2576228" cy="707886"/>
          </a:xfrm>
          <a:prstGeom prst="rect">
            <a:avLst/>
          </a:prstGeom>
          <a:noFill/>
        </p:spPr>
        <p:txBody>
          <a:bodyPr vert="horz" wrap="square" rtlCol="0">
            <a:spAutoFit/>
          </a:bodyPr>
          <a:lstStyle/>
          <a:p>
            <a:pPr algn="ctr"/>
            <a:r>
              <a:rPr kumimoji="1" lang="ja-JP" altLang="en-US" sz="2000" dirty="0"/>
              <a:t>アルゴリズム開発／</a:t>
            </a:r>
            <a:endParaRPr kumimoji="1" lang="en-US" altLang="ja-JP" sz="2000" dirty="0"/>
          </a:p>
          <a:p>
            <a:pPr algn="ctr"/>
            <a:r>
              <a:rPr kumimoji="1" lang="ja-JP" altLang="en-US" sz="2000" dirty="0"/>
              <a:t>ベンチマーク問題検証</a:t>
            </a:r>
            <a:endParaRPr kumimoji="1" lang="en-US" altLang="ja-JP" sz="2000" dirty="0"/>
          </a:p>
        </p:txBody>
      </p:sp>
      <p:sp>
        <p:nvSpPr>
          <p:cNvPr id="32" name="左中かっこ 31">
            <a:extLst>
              <a:ext uri="{FF2B5EF4-FFF2-40B4-BE49-F238E27FC236}">
                <a16:creationId xmlns:a16="http://schemas.microsoft.com/office/drawing/2014/main" id="{806967F1-96A5-B445-3B4C-7797276ED137}"/>
              </a:ext>
            </a:extLst>
          </p:cNvPr>
          <p:cNvSpPr/>
          <p:nvPr/>
        </p:nvSpPr>
        <p:spPr>
          <a:xfrm>
            <a:off x="7432645" y="2861285"/>
            <a:ext cx="192495" cy="1889492"/>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641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63545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有制約最適化手法の研究を進め、社内研究テーマの技術目標を満たすことを確認した。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5" name="角丸四角形 11">
            <a:extLst>
              <a:ext uri="{FF2B5EF4-FFF2-40B4-BE49-F238E27FC236}">
                <a16:creationId xmlns:a16="http://schemas.microsoft.com/office/drawing/2014/main" id="{DD0897EB-3CDF-5A07-3097-9A4439AC6A65}"/>
              </a:ext>
            </a:extLst>
          </p:cNvPr>
          <p:cNvSpPr/>
          <p:nvPr/>
        </p:nvSpPr>
        <p:spPr>
          <a:xfrm>
            <a:off x="276453" y="4127464"/>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6" name="テキスト ボックス 5">
            <a:extLst>
              <a:ext uri="{FF2B5EF4-FFF2-40B4-BE49-F238E27FC236}">
                <a16:creationId xmlns:a16="http://schemas.microsoft.com/office/drawing/2014/main" id="{236EAAC0-1277-8D85-8495-D254B53DDDD6}"/>
              </a:ext>
            </a:extLst>
          </p:cNvPr>
          <p:cNvSpPr txBox="1"/>
          <p:nvPr/>
        </p:nvSpPr>
        <p:spPr>
          <a:xfrm>
            <a:off x="730535" y="2589774"/>
            <a:ext cx="9145452" cy="461665"/>
          </a:xfrm>
          <a:prstGeom prst="rect">
            <a:avLst/>
          </a:prstGeom>
          <a:noFill/>
        </p:spPr>
        <p:txBody>
          <a:bodyPr wrap="none" rtlCol="0">
            <a:spAutoFit/>
          </a:bodyPr>
          <a:lstStyle/>
          <a:p>
            <a:r>
              <a:rPr kumimoji="1" lang="ja-JP" altLang="en-US" sz="2400" b="1" dirty="0">
                <a:solidFill>
                  <a:schemeClr val="accent1"/>
                </a:solidFill>
              </a:rPr>
              <a:t>連続変数の有制約最適化手法の研究を進め、アルゴリズムを開発した。</a:t>
            </a:r>
          </a:p>
        </p:txBody>
      </p:sp>
      <p:sp>
        <p:nvSpPr>
          <p:cNvPr id="7" name="テキスト ボックス 6">
            <a:extLst>
              <a:ext uri="{FF2B5EF4-FFF2-40B4-BE49-F238E27FC236}">
                <a16:creationId xmlns:a16="http://schemas.microsoft.com/office/drawing/2014/main" id="{4885D1FE-207A-A958-234A-5E9C685EC852}"/>
              </a:ext>
            </a:extLst>
          </p:cNvPr>
          <p:cNvSpPr txBox="1"/>
          <p:nvPr/>
        </p:nvSpPr>
        <p:spPr>
          <a:xfrm>
            <a:off x="737172" y="3078686"/>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有制約ベンチマーク問題での検証を通して、有効性を確認した。</a:t>
            </a:r>
          </a:p>
          <a:p>
            <a:pPr marL="342900" indent="-342900">
              <a:spcBef>
                <a:spcPts val="600"/>
              </a:spcBef>
              <a:buFont typeface="Arial" panose="020B0604020202020204" pitchFamily="34" charset="0"/>
              <a:buChar char="•"/>
            </a:pPr>
            <a:r>
              <a:rPr kumimoji="1" lang="ja-JP" altLang="en-US" sz="2000" dirty="0"/>
              <a:t>実問題が有する性質変化に対する探索性能のロバスト化にも成功した。</a:t>
            </a:r>
            <a:endParaRPr kumimoji="1" lang="en-US" altLang="ja-JP" sz="2000" dirty="0"/>
          </a:p>
        </p:txBody>
      </p:sp>
      <p:sp>
        <p:nvSpPr>
          <p:cNvPr id="9" name="角丸四角形 11">
            <a:extLst>
              <a:ext uri="{FF2B5EF4-FFF2-40B4-BE49-F238E27FC236}">
                <a16:creationId xmlns:a16="http://schemas.microsoft.com/office/drawing/2014/main" id="{11EE2384-7EF8-6205-47BF-8C33E6099A07}"/>
              </a:ext>
            </a:extLst>
          </p:cNvPr>
          <p:cNvSpPr/>
          <p:nvPr/>
        </p:nvSpPr>
        <p:spPr>
          <a:xfrm>
            <a:off x="276453" y="2053858"/>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
        <p:nvSpPr>
          <p:cNvPr id="10" name="テキスト ボックス 9">
            <a:extLst>
              <a:ext uri="{FF2B5EF4-FFF2-40B4-BE49-F238E27FC236}">
                <a16:creationId xmlns:a16="http://schemas.microsoft.com/office/drawing/2014/main" id="{0465B481-C848-6F4D-4B7C-BC66349BEF63}"/>
              </a:ext>
            </a:extLst>
          </p:cNvPr>
          <p:cNvSpPr txBox="1"/>
          <p:nvPr/>
        </p:nvSpPr>
        <p:spPr>
          <a:xfrm>
            <a:off x="730535" y="4672110"/>
            <a:ext cx="8872942" cy="461665"/>
          </a:xfrm>
          <a:prstGeom prst="rect">
            <a:avLst/>
          </a:prstGeom>
          <a:noFill/>
        </p:spPr>
        <p:txBody>
          <a:bodyPr wrap="none" rtlCol="0">
            <a:spAutoFit/>
          </a:bodyPr>
          <a:lstStyle/>
          <a:p>
            <a:r>
              <a:rPr kumimoji="1" lang="ja-JP" altLang="en-US" sz="2400" b="1" dirty="0">
                <a:solidFill>
                  <a:schemeClr val="accent1"/>
                </a:solidFill>
              </a:rPr>
              <a:t>実問題での検証・分析を進めながら、混合変数の対処法を考案した。</a:t>
            </a:r>
          </a:p>
        </p:txBody>
      </p:sp>
      <p:sp>
        <p:nvSpPr>
          <p:cNvPr id="11" name="テキスト ボックス 10">
            <a:extLst>
              <a:ext uri="{FF2B5EF4-FFF2-40B4-BE49-F238E27FC236}">
                <a16:creationId xmlns:a16="http://schemas.microsoft.com/office/drawing/2014/main" id="{550CFDA9-B855-5BED-5753-EA8E5722905E}"/>
              </a:ext>
            </a:extLst>
          </p:cNvPr>
          <p:cNvSpPr txBox="1"/>
          <p:nvPr/>
        </p:nvSpPr>
        <p:spPr>
          <a:xfrm>
            <a:off x="743809" y="516164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プラント運転計画問題や非凸制約問題で検証し、技術目標を満たすことや特有の問題性質を確認した。</a:t>
            </a:r>
            <a:endParaRPr kumimoji="1" lang="en-US" altLang="ja-JP" sz="2000" dirty="0"/>
          </a:p>
          <a:p>
            <a:pPr marL="342900" indent="-342900">
              <a:spcBef>
                <a:spcPts val="600"/>
              </a:spcBef>
              <a:buFont typeface="Arial" panose="020B0604020202020204" pitchFamily="34" charset="0"/>
              <a:buChar char="•"/>
            </a:pPr>
            <a:r>
              <a:rPr kumimoji="1" lang="ja-JP" altLang="en-US" sz="2000" dirty="0"/>
              <a:t>上記手法を混合変数に拡張可能な方法を考案・検証し、別アプローチよりも優れていることを確認した。</a:t>
            </a:r>
            <a:endParaRPr kumimoji="1" lang="en-US" altLang="ja-JP" sz="2000" dirty="0"/>
          </a:p>
        </p:txBody>
      </p:sp>
    </p:spTree>
    <p:extLst>
      <p:ext uri="{BB962C8B-B14F-4D97-AF65-F5344CB8AC3E}">
        <p14:creationId xmlns:p14="http://schemas.microsoft.com/office/powerpoint/2010/main" val="341036166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8054</TotalTime>
  <Words>11622</Words>
  <Application>Microsoft Office PowerPoint</Application>
  <PresentationFormat>ワイド画面</PresentationFormat>
  <Paragraphs>1550</Paragraphs>
  <Slides>67</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67</vt:i4>
      </vt:variant>
    </vt:vector>
  </HeadingPairs>
  <TitlesOfParts>
    <vt:vector size="75" baseType="lpstr">
      <vt:lpstr>Meiryo UI</vt:lpstr>
      <vt:lpstr>游ゴシック</vt:lpstr>
      <vt:lpstr>Arial</vt:lpstr>
      <vt:lpstr>Calibri</vt:lpstr>
      <vt:lpstr>Cambria Math</vt:lpstr>
      <vt:lpstr>Times New Roman</vt:lpstr>
      <vt:lpstr>Wingdings</vt:lpstr>
      <vt:lpstr>Yokogawa_Template_Standard</vt:lpstr>
      <vt:lpstr>メタヒューリスティクス最適化手法の 基礎アルゴリズム開発 最終成果報告資料</vt:lpstr>
      <vt:lpstr>本打合せの目的</vt:lpstr>
      <vt:lpstr>共同研究クローズの経緯</vt:lpstr>
      <vt:lpstr>共同研究クローズ報告会</vt:lpstr>
      <vt:lpstr>研究目的・内容</vt:lpstr>
      <vt:lpstr>アプローチ</vt:lpstr>
      <vt:lpstr>共同研究のスケジュール</vt:lpstr>
      <vt:lpstr>研究体制</vt:lpstr>
      <vt:lpstr>成果概要</vt:lpstr>
      <vt:lpstr>検証項目</vt:lpstr>
      <vt:lpstr>制約対処法の分類</vt:lpstr>
      <vt:lpstr>問題分割に基づく制約対処法</vt:lpstr>
      <vt:lpstr>検証で用いた最適化方法</vt:lpstr>
      <vt:lpstr>最適化問題</vt:lpstr>
      <vt:lpstr>探索性能と計算時間</vt:lpstr>
      <vt:lpstr>探索性能：最良解の推移</vt:lpstr>
      <vt:lpstr>問題分割における正規化法と問題点</vt:lpstr>
      <vt:lpstr>新たな正規化法と探索性能</vt:lpstr>
      <vt:lpstr>問題性質とアルゴリズムの対応関係の仮説</vt:lpstr>
      <vt:lpstr>提案のハイブリッド制約対処法</vt:lpstr>
      <vt:lpstr>性能検証結果</vt:lpstr>
      <vt:lpstr>(f,v)空間における個体群の軌跡（最適解付近）</vt:lpstr>
      <vt:lpstr>違反量削減優先に基づく制約対処法（FR）の課題</vt:lpstr>
      <vt:lpstr>外部の違反解アーカイブ</vt:lpstr>
      <vt:lpstr>提案手法</vt:lpstr>
      <vt:lpstr>探索性能：先行研究との比較</vt:lpstr>
      <vt:lpstr>各機能が探索に与える影響</vt:lpstr>
      <vt:lpstr>プラント操業計画問題への適用</vt:lpstr>
      <vt:lpstr>最適化問題</vt:lpstr>
      <vt:lpstr>結果まとめ</vt:lpstr>
      <vt:lpstr>探索性能：最良解の推移</vt:lpstr>
      <vt:lpstr>算出された操作計画</vt:lpstr>
      <vt:lpstr>再生水プロセス・RO膜運転最適化</vt:lpstr>
      <vt:lpstr>探索結果：最良解の推移</vt:lpstr>
      <vt:lpstr>算出された操作計画（抜粋）</vt:lpstr>
      <vt:lpstr>最適化問題</vt:lpstr>
      <vt:lpstr>結果まとめ</vt:lpstr>
      <vt:lpstr>探索性能：最良解の推移</vt:lpstr>
      <vt:lpstr>検証で用いた最適化手法</vt:lpstr>
      <vt:lpstr>ベンチマーク問題</vt:lpstr>
      <vt:lpstr>探索性能と計算時間：2^Nminima関数</vt:lpstr>
      <vt:lpstr>探索性能と計算時間：Griewank関数</vt:lpstr>
      <vt:lpstr>ベンチマーク問題の結果まとめ</vt:lpstr>
      <vt:lpstr>実問題・混合変数の結果まとめ</vt:lpstr>
      <vt:lpstr>共同研究の成果と課題</vt:lpstr>
      <vt:lpstr>外部発表</vt:lpstr>
      <vt:lpstr>外部発表リスト：国内会議①</vt:lpstr>
      <vt:lpstr>外部発表リスト：国内会議②</vt:lpstr>
      <vt:lpstr>外部発表リスト：国際会議・投稿論文</vt:lpstr>
      <vt:lpstr>今後の動向の確認</vt:lpstr>
      <vt:lpstr>契約条項・条文（抜粋）と解釈①</vt:lpstr>
      <vt:lpstr>契約条項・条文（抜粋）と解釈②</vt:lpstr>
      <vt:lpstr>双方の認識と今後の活動</vt:lpstr>
      <vt:lpstr>研究成果公表の事前通知方法</vt:lpstr>
      <vt:lpstr>まとめ</vt:lpstr>
      <vt:lpstr>PowerPoint プレゼンテーション</vt:lpstr>
      <vt:lpstr>問題規模</vt:lpstr>
      <vt:lpstr>提案手法：アーカイブ更新方法</vt:lpstr>
      <vt:lpstr>提案手法：近傍生成活用方法</vt:lpstr>
      <vt:lpstr>混合変数の与え方の例</vt:lpstr>
      <vt:lpstr>今後の学生の研究</vt:lpstr>
      <vt:lpstr>契約書 第2条　共同研究の題目等</vt:lpstr>
      <vt:lpstr>契約書 第5条　実積報告書の作成</vt:lpstr>
      <vt:lpstr>契約書 第6条　ノウハウの指定</vt:lpstr>
      <vt:lpstr>契約書 第14条　知的財産権の出願等</vt:lpstr>
      <vt:lpstr>契約書 第17条　秘密の保持</vt:lpstr>
      <vt:lpstr>契約書 第18条　研究成果の取り扱い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1609</cp:revision>
  <dcterms:created xsi:type="dcterms:W3CDTF">2022-01-26T00:23:42Z</dcterms:created>
  <dcterms:modified xsi:type="dcterms:W3CDTF">2024-03-27T09:19:00Z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